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6" r:id="rId3"/>
    <p:sldId id="259" r:id="rId4"/>
    <p:sldId id="260" r:id="rId5"/>
    <p:sldId id="276" r:id="rId6"/>
    <p:sldId id="285" r:id="rId7"/>
    <p:sldId id="266" r:id="rId8"/>
    <p:sldId id="275" r:id="rId9"/>
    <p:sldId id="288" r:id="rId10"/>
    <p:sldId id="274" r:id="rId11"/>
    <p:sldId id="258" r:id="rId12"/>
    <p:sldId id="279" r:id="rId13"/>
    <p:sldId id="281" r:id="rId14"/>
    <p:sldId id="280" r:id="rId15"/>
    <p:sldId id="298" r:id="rId16"/>
    <p:sldId id="284" r:id="rId17"/>
    <p:sldId id="278" r:id="rId18"/>
    <p:sldId id="261" r:id="rId19"/>
    <p:sldId id="264" r:id="rId20"/>
    <p:sldId id="265" r:id="rId21"/>
    <p:sldId id="290" r:id="rId22"/>
    <p:sldId id="277" r:id="rId23"/>
    <p:sldId id="291" r:id="rId24"/>
    <p:sldId id="292" r:id="rId25"/>
    <p:sldId id="293" r:id="rId26"/>
    <p:sldId id="294" r:id="rId27"/>
    <p:sldId id="272" r:id="rId28"/>
    <p:sldId id="299" r:id="rId29"/>
    <p:sldId id="273" r:id="rId30"/>
    <p:sldId id="300" r:id="rId31"/>
    <p:sldId id="262"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C8DD"/>
    <a:srgbClr val="4472C4"/>
    <a:srgbClr val="0F7EC2"/>
    <a:srgbClr val="7CA3C6"/>
    <a:srgbClr val="AEC6DC"/>
    <a:srgbClr val="A0A09F"/>
    <a:srgbClr val="BF1E2E"/>
    <a:srgbClr val="FFCA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D193AB-6A40-491B-A2D5-47C19CE6CF90}" v="15" dt="2024-06-09T00:36:26.4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8" d="100"/>
          <a:sy n="78" d="100"/>
        </p:scale>
        <p:origin x="11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ffany La Mar" userId="84afe235296a9896" providerId="LiveId" clId="{60D193AB-6A40-491B-A2D5-47C19CE6CF90}"/>
    <pc:docChg chg="undo custSel modSld">
      <pc:chgData name="Tiffany La Mar" userId="84afe235296a9896" providerId="LiveId" clId="{60D193AB-6A40-491B-A2D5-47C19CE6CF90}" dt="2024-06-09T00:37:44.766" v="428" actId="1076"/>
      <pc:docMkLst>
        <pc:docMk/>
      </pc:docMkLst>
      <pc:sldChg chg="addSp delSp modSp mod modNotesTx">
        <pc:chgData name="Tiffany La Mar" userId="84afe235296a9896" providerId="LiveId" clId="{60D193AB-6A40-491B-A2D5-47C19CE6CF90}" dt="2024-06-09T00:37:17.678" v="424" actId="1076"/>
        <pc:sldMkLst>
          <pc:docMk/>
          <pc:sldMk cId="4264808559" sldId="256"/>
        </pc:sldMkLst>
        <pc:spChg chg="add">
          <ac:chgData name="Tiffany La Mar" userId="84afe235296a9896" providerId="LiveId" clId="{60D193AB-6A40-491B-A2D5-47C19CE6CF90}" dt="2024-06-09T00:30:45.899" v="375"/>
          <ac:spMkLst>
            <pc:docMk/>
            <pc:sldMk cId="4264808559" sldId="256"/>
            <ac:spMk id="2" creationId="{D49B52FD-08A0-335D-A34E-32FF7FA69696}"/>
          </ac:spMkLst>
        </pc:spChg>
        <pc:spChg chg="add del mod">
          <ac:chgData name="Tiffany La Mar" userId="84afe235296a9896" providerId="LiveId" clId="{60D193AB-6A40-491B-A2D5-47C19CE6CF90}" dt="2024-06-09T00:36:15.468" v="421" actId="113"/>
          <ac:spMkLst>
            <pc:docMk/>
            <pc:sldMk cId="4264808559" sldId="256"/>
            <ac:spMk id="3" creationId="{426768AB-AED4-28D5-8091-B3B3EFF40554}"/>
          </ac:spMkLst>
        </pc:spChg>
        <pc:spChg chg="add mod">
          <ac:chgData name="Tiffany La Mar" userId="84afe235296a9896" providerId="LiveId" clId="{60D193AB-6A40-491B-A2D5-47C19CE6CF90}" dt="2024-06-09T00:31:30.291" v="389"/>
          <ac:spMkLst>
            <pc:docMk/>
            <pc:sldMk cId="4264808559" sldId="256"/>
            <ac:spMk id="4" creationId="{D25F5AAE-EB15-251A-F207-CE594C80F6BA}"/>
          </ac:spMkLst>
        </pc:spChg>
        <pc:spChg chg="mod">
          <ac:chgData name="Tiffany La Mar" userId="84afe235296a9896" providerId="LiveId" clId="{60D193AB-6A40-491B-A2D5-47C19CE6CF90}" dt="2024-06-08T00:23:54.086" v="1" actId="1076"/>
          <ac:spMkLst>
            <pc:docMk/>
            <pc:sldMk cId="4264808559" sldId="256"/>
            <ac:spMk id="6" creationId="{48801408-49D6-2F8A-F50C-986DEB2C8DC2}"/>
          </ac:spMkLst>
        </pc:spChg>
        <pc:spChg chg="add del mod">
          <ac:chgData name="Tiffany La Mar" userId="84afe235296a9896" providerId="LiveId" clId="{60D193AB-6A40-491B-A2D5-47C19CE6CF90}" dt="2024-06-09T00:34:25.989" v="405" actId="478"/>
          <ac:spMkLst>
            <pc:docMk/>
            <pc:sldMk cId="4264808559" sldId="256"/>
            <ac:spMk id="10" creationId="{15B8EE39-C7A9-1D24-A6DF-3EFC639984A8}"/>
          </ac:spMkLst>
        </pc:spChg>
        <pc:spChg chg="add del mod">
          <ac:chgData name="Tiffany La Mar" userId="84afe235296a9896" providerId="LiveId" clId="{60D193AB-6A40-491B-A2D5-47C19CE6CF90}" dt="2024-06-09T00:34:25.989" v="405" actId="478"/>
          <ac:spMkLst>
            <pc:docMk/>
            <pc:sldMk cId="4264808559" sldId="256"/>
            <ac:spMk id="21" creationId="{B1210D94-BD81-4E88-2DC3-E503431F77FF}"/>
          </ac:spMkLst>
        </pc:spChg>
        <pc:spChg chg="add mod">
          <ac:chgData name="Tiffany La Mar" userId="84afe235296a9896" providerId="LiveId" clId="{60D193AB-6A40-491B-A2D5-47C19CE6CF90}" dt="2024-06-09T00:35:01.012" v="411" actId="1076"/>
          <ac:spMkLst>
            <pc:docMk/>
            <pc:sldMk cId="4264808559" sldId="256"/>
            <ac:spMk id="31" creationId="{69C248E8-2549-A69E-EEE5-15A89CC21E4D}"/>
          </ac:spMkLst>
        </pc:spChg>
        <pc:picChg chg="add del mod">
          <ac:chgData name="Tiffany La Mar" userId="84afe235296a9896" providerId="LiveId" clId="{60D193AB-6A40-491B-A2D5-47C19CE6CF90}" dt="2024-06-09T00:34:25.989" v="405" actId="478"/>
          <ac:picMkLst>
            <pc:docMk/>
            <pc:sldMk cId="4264808559" sldId="256"/>
            <ac:picMk id="7" creationId="{F41CD945-00C3-D370-23C6-15A26FB55BC7}"/>
          </ac:picMkLst>
        </pc:picChg>
        <pc:picChg chg="add del mod">
          <ac:chgData name="Tiffany La Mar" userId="84afe235296a9896" providerId="LiveId" clId="{60D193AB-6A40-491B-A2D5-47C19CE6CF90}" dt="2024-06-09T00:34:25.989" v="405" actId="478"/>
          <ac:picMkLst>
            <pc:docMk/>
            <pc:sldMk cId="4264808559" sldId="256"/>
            <ac:picMk id="19" creationId="{A54B2595-032A-BE74-4567-40248BD1A0C8}"/>
          </ac:picMkLst>
        </pc:picChg>
        <pc:picChg chg="add mod ord">
          <ac:chgData name="Tiffany La Mar" userId="84afe235296a9896" providerId="LiveId" clId="{60D193AB-6A40-491B-A2D5-47C19CE6CF90}" dt="2024-06-09T00:37:17.678" v="424" actId="1076"/>
          <ac:picMkLst>
            <pc:docMk/>
            <pc:sldMk cId="4264808559" sldId="256"/>
            <ac:picMk id="26" creationId="{CB8A87E6-AD24-2565-D63A-C5D1E772C5FE}"/>
          </ac:picMkLst>
        </pc:picChg>
      </pc:sldChg>
      <pc:sldChg chg="modSp mod">
        <pc:chgData name="Tiffany La Mar" userId="84afe235296a9896" providerId="LiveId" clId="{60D193AB-6A40-491B-A2D5-47C19CE6CF90}" dt="2024-06-08T00:23:47.462" v="0" actId="1076"/>
        <pc:sldMkLst>
          <pc:docMk/>
          <pc:sldMk cId="2304346518" sldId="257"/>
        </pc:sldMkLst>
        <pc:spChg chg="mod">
          <ac:chgData name="Tiffany La Mar" userId="84afe235296a9896" providerId="LiveId" clId="{60D193AB-6A40-491B-A2D5-47C19CE6CF90}" dt="2024-06-08T00:23:47.462" v="0" actId="1076"/>
          <ac:spMkLst>
            <pc:docMk/>
            <pc:sldMk cId="2304346518" sldId="257"/>
            <ac:spMk id="15" creationId="{C81FBC62-2175-ACAD-5B38-6E34AF60CBA5}"/>
          </ac:spMkLst>
        </pc:spChg>
      </pc:sldChg>
      <pc:sldChg chg="modSp mod modNotesTx">
        <pc:chgData name="Tiffany La Mar" userId="84afe235296a9896" providerId="LiveId" clId="{60D193AB-6A40-491B-A2D5-47C19CE6CF90}" dt="2024-06-08T00:33:09.745" v="77" actId="20577"/>
        <pc:sldMkLst>
          <pc:docMk/>
          <pc:sldMk cId="418772259" sldId="258"/>
        </pc:sldMkLst>
        <pc:spChg chg="mod">
          <ac:chgData name="Tiffany La Mar" userId="84afe235296a9896" providerId="LiveId" clId="{60D193AB-6A40-491B-A2D5-47C19CE6CF90}" dt="2024-06-08T00:25:16.301" v="10" actId="1076"/>
          <ac:spMkLst>
            <pc:docMk/>
            <pc:sldMk cId="418772259" sldId="258"/>
            <ac:spMk id="6" creationId="{48801408-49D6-2F8A-F50C-986DEB2C8DC2}"/>
          </ac:spMkLst>
        </pc:spChg>
      </pc:sldChg>
      <pc:sldChg chg="modSp mod modNotesTx">
        <pc:chgData name="Tiffany La Mar" userId="84afe235296a9896" providerId="LiveId" clId="{60D193AB-6A40-491B-A2D5-47C19CE6CF90}" dt="2024-06-08T00:52:12.228" v="266" actId="20577"/>
        <pc:sldMkLst>
          <pc:docMk/>
          <pc:sldMk cId="2559726938" sldId="259"/>
        </pc:sldMkLst>
        <pc:spChg chg="mod">
          <ac:chgData name="Tiffany La Mar" userId="84afe235296a9896" providerId="LiveId" clId="{60D193AB-6A40-491B-A2D5-47C19CE6CF90}" dt="2024-06-08T00:24:03.212" v="2" actId="1076"/>
          <ac:spMkLst>
            <pc:docMk/>
            <pc:sldMk cId="2559726938" sldId="259"/>
            <ac:spMk id="6" creationId="{48801408-49D6-2F8A-F50C-986DEB2C8DC2}"/>
          </ac:spMkLst>
        </pc:spChg>
      </pc:sldChg>
      <pc:sldChg chg="modSp mod modNotesTx">
        <pc:chgData name="Tiffany La Mar" userId="84afe235296a9896" providerId="LiveId" clId="{60D193AB-6A40-491B-A2D5-47C19CE6CF90}" dt="2024-06-09T00:37:44.766" v="428" actId="1076"/>
        <pc:sldMkLst>
          <pc:docMk/>
          <pc:sldMk cId="3576637118" sldId="260"/>
        </pc:sldMkLst>
        <pc:spChg chg="mod">
          <ac:chgData name="Tiffany La Mar" userId="84afe235296a9896" providerId="LiveId" clId="{60D193AB-6A40-491B-A2D5-47C19CE6CF90}" dt="2024-06-09T00:37:44.766" v="428" actId="1076"/>
          <ac:spMkLst>
            <pc:docMk/>
            <pc:sldMk cId="3576637118" sldId="260"/>
            <ac:spMk id="5" creationId="{C0EDD92C-05B1-6BCA-BBDD-2525B5411C86}"/>
          </ac:spMkLst>
        </pc:spChg>
        <pc:spChg chg="mod">
          <ac:chgData name="Tiffany La Mar" userId="84afe235296a9896" providerId="LiveId" clId="{60D193AB-6A40-491B-A2D5-47C19CE6CF90}" dt="2024-06-08T00:24:17.050" v="4" actId="1076"/>
          <ac:spMkLst>
            <pc:docMk/>
            <pc:sldMk cId="3576637118" sldId="260"/>
            <ac:spMk id="6" creationId="{48801408-49D6-2F8A-F50C-986DEB2C8DC2}"/>
          </ac:spMkLst>
        </pc:spChg>
        <pc:picChg chg="mod">
          <ac:chgData name="Tiffany La Mar" userId="84afe235296a9896" providerId="LiveId" clId="{60D193AB-6A40-491B-A2D5-47C19CE6CF90}" dt="2024-06-09T00:37:44.256" v="427" actId="1076"/>
          <ac:picMkLst>
            <pc:docMk/>
            <pc:sldMk cId="3576637118" sldId="260"/>
            <ac:picMk id="3" creationId="{1AB0AF6F-3DDC-8950-9FB4-428F4B5F91BC}"/>
          </ac:picMkLst>
        </pc:picChg>
      </pc:sldChg>
      <pc:sldChg chg="modSp mod modNotesTx">
        <pc:chgData name="Tiffany La Mar" userId="84afe235296a9896" providerId="LiveId" clId="{60D193AB-6A40-491B-A2D5-47C19CE6CF90}" dt="2024-06-08T00:49:11.086" v="158" actId="20577"/>
        <pc:sldMkLst>
          <pc:docMk/>
          <pc:sldMk cId="2137393911" sldId="261"/>
        </pc:sldMkLst>
        <pc:spChg chg="mod">
          <ac:chgData name="Tiffany La Mar" userId="84afe235296a9896" providerId="LiveId" clId="{60D193AB-6A40-491B-A2D5-47C19CE6CF90}" dt="2024-06-08T00:26:36.495" v="17" actId="1076"/>
          <ac:spMkLst>
            <pc:docMk/>
            <pc:sldMk cId="2137393911" sldId="261"/>
            <ac:spMk id="6" creationId="{48801408-49D6-2F8A-F50C-986DEB2C8DC2}"/>
          </ac:spMkLst>
        </pc:spChg>
      </pc:sldChg>
      <pc:sldChg chg="modSp mod modNotesTx">
        <pc:chgData name="Tiffany La Mar" userId="84afe235296a9896" providerId="LiveId" clId="{60D193AB-6A40-491B-A2D5-47C19CE6CF90}" dt="2024-06-08T00:56:17.255" v="365" actId="20577"/>
        <pc:sldMkLst>
          <pc:docMk/>
          <pc:sldMk cId="3888541407" sldId="262"/>
        </pc:sldMkLst>
        <pc:spChg chg="mod">
          <ac:chgData name="Tiffany La Mar" userId="84afe235296a9896" providerId="LiveId" clId="{60D193AB-6A40-491B-A2D5-47C19CE6CF90}" dt="2024-06-08T00:28:08.528" v="34" actId="1076"/>
          <ac:spMkLst>
            <pc:docMk/>
            <pc:sldMk cId="3888541407" sldId="262"/>
            <ac:spMk id="6" creationId="{48801408-49D6-2F8A-F50C-986DEB2C8DC2}"/>
          </ac:spMkLst>
        </pc:spChg>
      </pc:sldChg>
      <pc:sldChg chg="modSp mod modNotesTx">
        <pc:chgData name="Tiffany La Mar" userId="84afe235296a9896" providerId="LiveId" clId="{60D193AB-6A40-491B-A2D5-47C19CE6CF90}" dt="2024-06-08T00:55:09.296" v="346" actId="1076"/>
        <pc:sldMkLst>
          <pc:docMk/>
          <pc:sldMk cId="1557735305" sldId="264"/>
        </pc:sldMkLst>
        <pc:spChg chg="mod">
          <ac:chgData name="Tiffany La Mar" userId="84afe235296a9896" providerId="LiveId" clId="{60D193AB-6A40-491B-A2D5-47C19CE6CF90}" dt="2024-06-08T00:55:09.296" v="346" actId="1076"/>
          <ac:spMkLst>
            <pc:docMk/>
            <pc:sldMk cId="1557735305" sldId="264"/>
            <ac:spMk id="4" creationId="{FE08C9C9-DE18-97BB-F89F-808867E4DC5C}"/>
          </ac:spMkLst>
        </pc:spChg>
        <pc:spChg chg="mod">
          <ac:chgData name="Tiffany La Mar" userId="84afe235296a9896" providerId="LiveId" clId="{60D193AB-6A40-491B-A2D5-47C19CE6CF90}" dt="2024-06-08T00:26:49.078" v="22" actId="1076"/>
          <ac:spMkLst>
            <pc:docMk/>
            <pc:sldMk cId="1557735305" sldId="264"/>
            <ac:spMk id="6" creationId="{48801408-49D6-2F8A-F50C-986DEB2C8DC2}"/>
          </ac:spMkLst>
        </pc:spChg>
        <pc:grpChg chg="mod">
          <ac:chgData name="Tiffany La Mar" userId="84afe235296a9896" providerId="LiveId" clId="{60D193AB-6A40-491B-A2D5-47C19CE6CF90}" dt="2024-06-08T00:26:45.862" v="21" actId="1076"/>
          <ac:grpSpMkLst>
            <pc:docMk/>
            <pc:sldMk cId="1557735305" sldId="264"/>
            <ac:grpSpMk id="25" creationId="{F5299686-AF68-3637-AC5C-471D6CC1315E}"/>
          </ac:grpSpMkLst>
        </pc:grpChg>
      </pc:sldChg>
      <pc:sldChg chg="modSp mod modNotesTx">
        <pc:chgData name="Tiffany La Mar" userId="84afe235296a9896" providerId="LiveId" clId="{60D193AB-6A40-491B-A2D5-47C19CE6CF90}" dt="2024-06-08T00:49:54.629" v="196" actId="20577"/>
        <pc:sldMkLst>
          <pc:docMk/>
          <pc:sldMk cId="644931712" sldId="265"/>
        </pc:sldMkLst>
        <pc:spChg chg="mod">
          <ac:chgData name="Tiffany La Mar" userId="84afe235296a9896" providerId="LiveId" clId="{60D193AB-6A40-491B-A2D5-47C19CE6CF90}" dt="2024-06-08T00:26:58.019" v="23" actId="1076"/>
          <ac:spMkLst>
            <pc:docMk/>
            <pc:sldMk cId="644931712" sldId="265"/>
            <ac:spMk id="6" creationId="{48801408-49D6-2F8A-F50C-986DEB2C8DC2}"/>
          </ac:spMkLst>
        </pc:spChg>
      </pc:sldChg>
      <pc:sldChg chg="modSp mod modNotesTx">
        <pc:chgData name="Tiffany La Mar" userId="84afe235296a9896" providerId="LiveId" clId="{60D193AB-6A40-491B-A2D5-47C19CE6CF90}" dt="2024-06-08T00:47:54.666" v="138" actId="113"/>
        <pc:sldMkLst>
          <pc:docMk/>
          <pc:sldMk cId="657913197" sldId="266"/>
        </pc:sldMkLst>
        <pc:spChg chg="mod">
          <ac:chgData name="Tiffany La Mar" userId="84afe235296a9896" providerId="LiveId" clId="{60D193AB-6A40-491B-A2D5-47C19CE6CF90}" dt="2024-06-08T00:24:50.811" v="7" actId="1076"/>
          <ac:spMkLst>
            <pc:docMk/>
            <pc:sldMk cId="657913197" sldId="266"/>
            <ac:spMk id="6" creationId="{48801408-49D6-2F8A-F50C-986DEB2C8DC2}"/>
          </ac:spMkLst>
        </pc:spChg>
      </pc:sldChg>
      <pc:sldChg chg="modSp mod modNotesTx">
        <pc:chgData name="Tiffany La Mar" userId="84afe235296a9896" providerId="LiveId" clId="{60D193AB-6A40-491B-A2D5-47C19CE6CF90}" dt="2024-06-08T00:56:22.448" v="371" actId="20577"/>
        <pc:sldMkLst>
          <pc:docMk/>
          <pc:sldMk cId="413695224" sldId="271"/>
        </pc:sldMkLst>
        <pc:spChg chg="mod">
          <ac:chgData name="Tiffany La Mar" userId="84afe235296a9896" providerId="LiveId" clId="{60D193AB-6A40-491B-A2D5-47C19CE6CF90}" dt="2024-06-08T00:28:15.403" v="35" actId="1076"/>
          <ac:spMkLst>
            <pc:docMk/>
            <pc:sldMk cId="413695224" sldId="271"/>
            <ac:spMk id="15" creationId="{C81FBC62-2175-ACAD-5B38-6E34AF60CBA5}"/>
          </ac:spMkLst>
        </pc:spChg>
      </pc:sldChg>
      <pc:sldChg chg="modSp mod modNotesTx">
        <pc:chgData name="Tiffany La Mar" userId="84afe235296a9896" providerId="LiveId" clId="{60D193AB-6A40-491B-A2D5-47C19CE6CF90}" dt="2024-06-08T00:35:17.886" v="118"/>
        <pc:sldMkLst>
          <pc:docMk/>
          <pc:sldMk cId="3686237025" sldId="272"/>
        </pc:sldMkLst>
        <pc:spChg chg="mod">
          <ac:chgData name="Tiffany La Mar" userId="84afe235296a9896" providerId="LiveId" clId="{60D193AB-6A40-491B-A2D5-47C19CE6CF90}" dt="2024-06-08T00:27:45.395" v="30" actId="1076"/>
          <ac:spMkLst>
            <pc:docMk/>
            <pc:sldMk cId="3686237025" sldId="272"/>
            <ac:spMk id="6" creationId="{48801408-49D6-2F8A-F50C-986DEB2C8DC2}"/>
          </ac:spMkLst>
        </pc:spChg>
      </pc:sldChg>
      <pc:sldChg chg="modSp mod modNotesTx">
        <pc:chgData name="Tiffany La Mar" userId="84afe235296a9896" providerId="LiveId" clId="{60D193AB-6A40-491B-A2D5-47C19CE6CF90}" dt="2024-06-08T00:56:06.289" v="352" actId="20577"/>
        <pc:sldMkLst>
          <pc:docMk/>
          <pc:sldMk cId="1239401290" sldId="273"/>
        </pc:sldMkLst>
        <pc:spChg chg="mod">
          <ac:chgData name="Tiffany La Mar" userId="84afe235296a9896" providerId="LiveId" clId="{60D193AB-6A40-491B-A2D5-47C19CE6CF90}" dt="2024-06-08T00:27:58.345" v="32" actId="1076"/>
          <ac:spMkLst>
            <pc:docMk/>
            <pc:sldMk cId="1239401290" sldId="273"/>
            <ac:spMk id="6" creationId="{48801408-49D6-2F8A-F50C-986DEB2C8DC2}"/>
          </ac:spMkLst>
        </pc:spChg>
        <pc:spChg chg="mod">
          <ac:chgData name="Tiffany La Mar" userId="84afe235296a9896" providerId="LiveId" clId="{60D193AB-6A40-491B-A2D5-47C19CE6CF90}" dt="2024-06-08T00:35:50.345" v="121" actId="255"/>
          <ac:spMkLst>
            <pc:docMk/>
            <pc:sldMk cId="1239401290" sldId="273"/>
            <ac:spMk id="10" creationId="{91AF3228-D440-5259-7E5E-17B44412057C}"/>
          </ac:spMkLst>
        </pc:spChg>
        <pc:spChg chg="mod">
          <ac:chgData name="Tiffany La Mar" userId="84afe235296a9896" providerId="LiveId" clId="{60D193AB-6A40-491B-A2D5-47C19CE6CF90}" dt="2024-06-08T00:35:46.079" v="120" actId="255"/>
          <ac:spMkLst>
            <pc:docMk/>
            <pc:sldMk cId="1239401290" sldId="273"/>
            <ac:spMk id="17" creationId="{194EDF04-4479-A6ED-5A65-BB4B0742E51D}"/>
          </ac:spMkLst>
        </pc:spChg>
      </pc:sldChg>
      <pc:sldChg chg="modSp mod modNotesTx">
        <pc:chgData name="Tiffany La Mar" userId="84afe235296a9896" providerId="LiveId" clId="{60D193AB-6A40-491B-A2D5-47C19CE6CF90}" dt="2024-06-08T00:32:52.047" v="75" actId="20577"/>
        <pc:sldMkLst>
          <pc:docMk/>
          <pc:sldMk cId="3503346317" sldId="274"/>
        </pc:sldMkLst>
        <pc:spChg chg="mod">
          <ac:chgData name="Tiffany La Mar" userId="84afe235296a9896" providerId="LiveId" clId="{60D193AB-6A40-491B-A2D5-47C19CE6CF90}" dt="2024-06-08T00:25:03.098" v="9" actId="1076"/>
          <ac:spMkLst>
            <pc:docMk/>
            <pc:sldMk cId="3503346317" sldId="274"/>
            <ac:spMk id="6" creationId="{48801408-49D6-2F8A-F50C-986DEB2C8DC2}"/>
          </ac:spMkLst>
        </pc:spChg>
      </pc:sldChg>
      <pc:sldChg chg="modNotesTx">
        <pc:chgData name="Tiffany La Mar" userId="84afe235296a9896" providerId="LiveId" clId="{60D193AB-6A40-491B-A2D5-47C19CE6CF90}" dt="2024-06-08T00:48:11.632" v="139" actId="20577"/>
        <pc:sldMkLst>
          <pc:docMk/>
          <pc:sldMk cId="144974047" sldId="275"/>
        </pc:sldMkLst>
      </pc:sldChg>
      <pc:sldChg chg="modSp mod modNotesTx">
        <pc:chgData name="Tiffany La Mar" userId="84afe235296a9896" providerId="LiveId" clId="{60D193AB-6A40-491B-A2D5-47C19CE6CF90}" dt="2024-06-08T00:47:43.174" v="136" actId="20577"/>
        <pc:sldMkLst>
          <pc:docMk/>
          <pc:sldMk cId="2314461796" sldId="276"/>
        </pc:sldMkLst>
        <pc:spChg chg="mod">
          <ac:chgData name="Tiffany La Mar" userId="84afe235296a9896" providerId="LiveId" clId="{60D193AB-6A40-491B-A2D5-47C19CE6CF90}" dt="2024-06-08T00:24:32.104" v="5" actId="1076"/>
          <ac:spMkLst>
            <pc:docMk/>
            <pc:sldMk cId="2314461796" sldId="276"/>
            <ac:spMk id="15" creationId="{C81FBC62-2175-ACAD-5B38-6E34AF60CBA5}"/>
          </ac:spMkLst>
        </pc:spChg>
      </pc:sldChg>
      <pc:sldChg chg="modSp mod modNotesTx">
        <pc:chgData name="Tiffany La Mar" userId="84afe235296a9896" providerId="LiveId" clId="{60D193AB-6A40-491B-A2D5-47C19CE6CF90}" dt="2024-06-08T00:50:20.155" v="219" actId="20577"/>
        <pc:sldMkLst>
          <pc:docMk/>
          <pc:sldMk cId="1066167668" sldId="277"/>
        </pc:sldMkLst>
        <pc:spChg chg="mod">
          <ac:chgData name="Tiffany La Mar" userId="84afe235296a9896" providerId="LiveId" clId="{60D193AB-6A40-491B-A2D5-47C19CE6CF90}" dt="2024-06-08T00:27:09.667" v="25" actId="1076"/>
          <ac:spMkLst>
            <pc:docMk/>
            <pc:sldMk cId="1066167668" sldId="277"/>
            <ac:spMk id="15" creationId="{C81FBC62-2175-ACAD-5B38-6E34AF60CBA5}"/>
          </ac:spMkLst>
        </pc:spChg>
      </pc:sldChg>
      <pc:sldChg chg="modSp mod modNotesTx">
        <pc:chgData name="Tiffany La Mar" userId="84afe235296a9896" providerId="LiveId" clId="{60D193AB-6A40-491B-A2D5-47C19CE6CF90}" dt="2024-06-08T00:33:56.847" v="107" actId="20577"/>
        <pc:sldMkLst>
          <pc:docMk/>
          <pc:sldMk cId="2185056935" sldId="278"/>
        </pc:sldMkLst>
        <pc:spChg chg="mod">
          <ac:chgData name="Tiffany La Mar" userId="84afe235296a9896" providerId="LiveId" clId="{60D193AB-6A40-491B-A2D5-47C19CE6CF90}" dt="2024-06-08T00:26:31.662" v="16" actId="1076"/>
          <ac:spMkLst>
            <pc:docMk/>
            <pc:sldMk cId="2185056935" sldId="278"/>
            <ac:spMk id="6" creationId="{48801408-49D6-2F8A-F50C-986DEB2C8DC2}"/>
          </ac:spMkLst>
        </pc:spChg>
      </pc:sldChg>
      <pc:sldChg chg="modSp mod modNotesTx">
        <pc:chgData name="Tiffany La Mar" userId="84afe235296a9896" providerId="LiveId" clId="{60D193AB-6A40-491B-A2D5-47C19CE6CF90}" dt="2024-06-08T00:39:22.965" v="129" actId="113"/>
        <pc:sldMkLst>
          <pc:docMk/>
          <pc:sldMk cId="937576189" sldId="279"/>
        </pc:sldMkLst>
        <pc:spChg chg="mod">
          <ac:chgData name="Tiffany La Mar" userId="84afe235296a9896" providerId="LiveId" clId="{60D193AB-6A40-491B-A2D5-47C19CE6CF90}" dt="2024-06-08T00:25:21.331" v="11" actId="1076"/>
          <ac:spMkLst>
            <pc:docMk/>
            <pc:sldMk cId="937576189" sldId="279"/>
            <ac:spMk id="6" creationId="{48801408-49D6-2F8A-F50C-986DEB2C8DC2}"/>
          </ac:spMkLst>
        </pc:spChg>
      </pc:sldChg>
      <pc:sldChg chg="modSp mod modNotesTx">
        <pc:chgData name="Tiffany La Mar" userId="84afe235296a9896" providerId="LiveId" clId="{60D193AB-6A40-491B-A2D5-47C19CE6CF90}" dt="2024-06-08T00:48:47.745" v="148" actId="113"/>
        <pc:sldMkLst>
          <pc:docMk/>
          <pc:sldMk cId="2348134299" sldId="280"/>
        </pc:sldMkLst>
        <pc:spChg chg="mod">
          <ac:chgData name="Tiffany La Mar" userId="84afe235296a9896" providerId="LiveId" clId="{60D193AB-6A40-491B-A2D5-47C19CE6CF90}" dt="2024-06-08T00:25:32.280" v="13" actId="1076"/>
          <ac:spMkLst>
            <pc:docMk/>
            <pc:sldMk cId="2348134299" sldId="280"/>
            <ac:spMk id="6" creationId="{48801408-49D6-2F8A-F50C-986DEB2C8DC2}"/>
          </ac:spMkLst>
        </pc:spChg>
      </pc:sldChg>
      <pc:sldChg chg="modSp mod modNotesTx">
        <pc:chgData name="Tiffany La Mar" userId="84afe235296a9896" providerId="LiveId" clId="{60D193AB-6A40-491B-A2D5-47C19CE6CF90}" dt="2024-06-08T00:48:44.445" v="147" actId="113"/>
        <pc:sldMkLst>
          <pc:docMk/>
          <pc:sldMk cId="230124116" sldId="281"/>
        </pc:sldMkLst>
        <pc:spChg chg="mod">
          <ac:chgData name="Tiffany La Mar" userId="84afe235296a9896" providerId="LiveId" clId="{60D193AB-6A40-491B-A2D5-47C19CE6CF90}" dt="2024-06-08T00:25:27.191" v="12" actId="1076"/>
          <ac:spMkLst>
            <pc:docMk/>
            <pc:sldMk cId="230124116" sldId="281"/>
            <ac:spMk id="6" creationId="{48801408-49D6-2F8A-F50C-986DEB2C8DC2}"/>
          </ac:spMkLst>
        </pc:spChg>
      </pc:sldChg>
      <pc:sldChg chg="modSp mod modNotesTx">
        <pc:chgData name="Tiffany La Mar" userId="84afe235296a9896" providerId="LiveId" clId="{60D193AB-6A40-491B-A2D5-47C19CE6CF90}" dt="2024-06-08T00:54:39.395" v="344" actId="20577"/>
        <pc:sldMkLst>
          <pc:docMk/>
          <pc:sldMk cId="3463727411" sldId="284"/>
        </pc:sldMkLst>
        <pc:spChg chg="mod">
          <ac:chgData name="Tiffany La Mar" userId="84afe235296a9896" providerId="LiveId" clId="{60D193AB-6A40-491B-A2D5-47C19CE6CF90}" dt="2024-06-08T00:25:44.807" v="15" actId="1076"/>
          <ac:spMkLst>
            <pc:docMk/>
            <pc:sldMk cId="3463727411" sldId="284"/>
            <ac:spMk id="6" creationId="{48801408-49D6-2F8A-F50C-986DEB2C8DC2}"/>
          </ac:spMkLst>
        </pc:spChg>
      </pc:sldChg>
      <pc:sldChg chg="modSp mod modNotesTx">
        <pc:chgData name="Tiffany La Mar" userId="84afe235296a9896" providerId="LiveId" clId="{60D193AB-6A40-491B-A2D5-47C19CE6CF90}" dt="2024-06-08T00:47:49.213" v="137" actId="113"/>
        <pc:sldMkLst>
          <pc:docMk/>
          <pc:sldMk cId="1507331223" sldId="285"/>
        </pc:sldMkLst>
        <pc:spChg chg="mod">
          <ac:chgData name="Tiffany La Mar" userId="84afe235296a9896" providerId="LiveId" clId="{60D193AB-6A40-491B-A2D5-47C19CE6CF90}" dt="2024-06-08T00:24:37.757" v="6" actId="1076"/>
          <ac:spMkLst>
            <pc:docMk/>
            <pc:sldMk cId="1507331223" sldId="285"/>
            <ac:spMk id="6" creationId="{48801408-49D6-2F8A-F50C-986DEB2C8DC2}"/>
          </ac:spMkLst>
        </pc:spChg>
      </pc:sldChg>
      <pc:sldChg chg="modSp mod modNotesTx">
        <pc:chgData name="Tiffany La Mar" userId="84afe235296a9896" providerId="LiveId" clId="{60D193AB-6A40-491B-A2D5-47C19CE6CF90}" dt="2024-06-08T00:48:31.720" v="146" actId="20577"/>
        <pc:sldMkLst>
          <pc:docMk/>
          <pc:sldMk cId="539662668" sldId="288"/>
        </pc:sldMkLst>
        <pc:spChg chg="mod">
          <ac:chgData name="Tiffany La Mar" userId="84afe235296a9896" providerId="LiveId" clId="{60D193AB-6A40-491B-A2D5-47C19CE6CF90}" dt="2024-06-08T00:24:58.612" v="8" actId="1076"/>
          <ac:spMkLst>
            <pc:docMk/>
            <pc:sldMk cId="539662668" sldId="288"/>
            <ac:spMk id="6" creationId="{48801408-49D6-2F8A-F50C-986DEB2C8DC2}"/>
          </ac:spMkLst>
        </pc:spChg>
      </pc:sldChg>
      <pc:sldChg chg="modSp mod modNotesTx">
        <pc:chgData name="Tiffany La Mar" userId="84afe235296a9896" providerId="LiveId" clId="{60D193AB-6A40-491B-A2D5-47C19CE6CF90}" dt="2024-06-08T00:50:10.662" v="211" actId="20577"/>
        <pc:sldMkLst>
          <pc:docMk/>
          <pc:sldMk cId="1235036542" sldId="290"/>
        </pc:sldMkLst>
        <pc:spChg chg="mod">
          <ac:chgData name="Tiffany La Mar" userId="84afe235296a9896" providerId="LiveId" clId="{60D193AB-6A40-491B-A2D5-47C19CE6CF90}" dt="2024-06-08T00:27:05.429" v="24" actId="1076"/>
          <ac:spMkLst>
            <pc:docMk/>
            <pc:sldMk cId="1235036542" sldId="290"/>
            <ac:spMk id="6" creationId="{48801408-49D6-2F8A-F50C-986DEB2C8DC2}"/>
          </ac:spMkLst>
        </pc:spChg>
      </pc:sldChg>
      <pc:sldChg chg="modSp mod modNotesTx">
        <pc:chgData name="Tiffany La Mar" userId="84afe235296a9896" providerId="LiveId" clId="{60D193AB-6A40-491B-A2D5-47C19CE6CF90}" dt="2024-06-08T00:34:53.958" v="114" actId="113"/>
        <pc:sldMkLst>
          <pc:docMk/>
          <pc:sldMk cId="2479464270" sldId="291"/>
        </pc:sldMkLst>
        <pc:spChg chg="mod">
          <ac:chgData name="Tiffany La Mar" userId="84afe235296a9896" providerId="LiveId" clId="{60D193AB-6A40-491B-A2D5-47C19CE6CF90}" dt="2024-06-08T00:27:16.567" v="26" actId="1076"/>
          <ac:spMkLst>
            <pc:docMk/>
            <pc:sldMk cId="2479464270" sldId="291"/>
            <ac:spMk id="6" creationId="{48801408-49D6-2F8A-F50C-986DEB2C8DC2}"/>
          </ac:spMkLst>
        </pc:spChg>
      </pc:sldChg>
      <pc:sldChg chg="modSp mod modNotesTx">
        <pc:chgData name="Tiffany La Mar" userId="84afe235296a9896" providerId="LiveId" clId="{60D193AB-6A40-491B-A2D5-47C19CE6CF90}" dt="2024-06-08T00:34:56.931" v="115"/>
        <pc:sldMkLst>
          <pc:docMk/>
          <pc:sldMk cId="1152709500" sldId="292"/>
        </pc:sldMkLst>
        <pc:spChg chg="mod">
          <ac:chgData name="Tiffany La Mar" userId="84afe235296a9896" providerId="LiveId" clId="{60D193AB-6A40-491B-A2D5-47C19CE6CF90}" dt="2024-06-08T00:27:24.214" v="27" actId="1076"/>
          <ac:spMkLst>
            <pc:docMk/>
            <pc:sldMk cId="1152709500" sldId="292"/>
            <ac:spMk id="6" creationId="{48801408-49D6-2F8A-F50C-986DEB2C8DC2}"/>
          </ac:spMkLst>
        </pc:spChg>
      </pc:sldChg>
      <pc:sldChg chg="modSp mod modNotesTx">
        <pc:chgData name="Tiffany La Mar" userId="84afe235296a9896" providerId="LiveId" clId="{60D193AB-6A40-491B-A2D5-47C19CE6CF90}" dt="2024-06-08T00:35:00.430" v="116"/>
        <pc:sldMkLst>
          <pc:docMk/>
          <pc:sldMk cId="679282249" sldId="293"/>
        </pc:sldMkLst>
        <pc:spChg chg="mod">
          <ac:chgData name="Tiffany La Mar" userId="84afe235296a9896" providerId="LiveId" clId="{60D193AB-6A40-491B-A2D5-47C19CE6CF90}" dt="2024-06-08T00:27:31.261" v="28" actId="1076"/>
          <ac:spMkLst>
            <pc:docMk/>
            <pc:sldMk cId="679282249" sldId="293"/>
            <ac:spMk id="6" creationId="{48801408-49D6-2F8A-F50C-986DEB2C8DC2}"/>
          </ac:spMkLst>
        </pc:spChg>
      </pc:sldChg>
      <pc:sldChg chg="modSp mod modNotesTx">
        <pc:chgData name="Tiffany La Mar" userId="84afe235296a9896" providerId="LiveId" clId="{60D193AB-6A40-491B-A2D5-47C19CE6CF90}" dt="2024-06-08T00:35:03.210" v="117"/>
        <pc:sldMkLst>
          <pc:docMk/>
          <pc:sldMk cId="222538544" sldId="294"/>
        </pc:sldMkLst>
        <pc:spChg chg="mod">
          <ac:chgData name="Tiffany La Mar" userId="84afe235296a9896" providerId="LiveId" clId="{60D193AB-6A40-491B-A2D5-47C19CE6CF90}" dt="2024-06-08T00:27:35.178" v="29" actId="1076"/>
          <ac:spMkLst>
            <pc:docMk/>
            <pc:sldMk cId="222538544" sldId="294"/>
            <ac:spMk id="6" creationId="{48801408-49D6-2F8A-F50C-986DEB2C8DC2}"/>
          </ac:spMkLst>
        </pc:spChg>
      </pc:sldChg>
      <pc:sldChg chg="modSp mod modNotesTx">
        <pc:chgData name="Tiffany La Mar" userId="84afe235296a9896" providerId="LiveId" clId="{60D193AB-6A40-491B-A2D5-47C19CE6CF90}" dt="2024-06-08T00:48:50.990" v="149" actId="113"/>
        <pc:sldMkLst>
          <pc:docMk/>
          <pc:sldMk cId="3414576968" sldId="298"/>
        </pc:sldMkLst>
        <pc:spChg chg="mod">
          <ac:chgData name="Tiffany La Mar" userId="84afe235296a9896" providerId="LiveId" clId="{60D193AB-6A40-491B-A2D5-47C19CE6CF90}" dt="2024-06-08T00:25:40.028" v="14" actId="1076"/>
          <ac:spMkLst>
            <pc:docMk/>
            <pc:sldMk cId="3414576968" sldId="298"/>
            <ac:spMk id="6" creationId="{48801408-49D6-2F8A-F50C-986DEB2C8DC2}"/>
          </ac:spMkLst>
        </pc:spChg>
      </pc:sldChg>
      <pc:sldChg chg="modSp mod modNotesTx">
        <pc:chgData name="Tiffany La Mar" userId="84afe235296a9896" providerId="LiveId" clId="{60D193AB-6A40-491B-A2D5-47C19CE6CF90}" dt="2024-06-08T00:35:20.078" v="119"/>
        <pc:sldMkLst>
          <pc:docMk/>
          <pc:sldMk cId="4199646704" sldId="299"/>
        </pc:sldMkLst>
        <pc:spChg chg="mod">
          <ac:chgData name="Tiffany La Mar" userId="84afe235296a9896" providerId="LiveId" clId="{60D193AB-6A40-491B-A2D5-47C19CE6CF90}" dt="2024-06-08T00:27:54.129" v="31" actId="1076"/>
          <ac:spMkLst>
            <pc:docMk/>
            <pc:sldMk cId="4199646704" sldId="299"/>
            <ac:spMk id="6" creationId="{48801408-49D6-2F8A-F50C-986DEB2C8DC2}"/>
          </ac:spMkLst>
        </pc:spChg>
      </pc:sldChg>
      <pc:sldChg chg="modSp mod modNotesTx">
        <pc:chgData name="Tiffany La Mar" userId="84afe235296a9896" providerId="LiveId" clId="{60D193AB-6A40-491B-A2D5-47C19CE6CF90}" dt="2024-06-08T00:56:12.245" v="359" actId="20577"/>
        <pc:sldMkLst>
          <pc:docMk/>
          <pc:sldMk cId="1687569482" sldId="300"/>
        </pc:sldMkLst>
        <pc:spChg chg="mod">
          <ac:chgData name="Tiffany La Mar" userId="84afe235296a9896" providerId="LiveId" clId="{60D193AB-6A40-491B-A2D5-47C19CE6CF90}" dt="2024-06-08T00:28:03.126" v="33" actId="1076"/>
          <ac:spMkLst>
            <pc:docMk/>
            <pc:sldMk cId="1687569482" sldId="300"/>
            <ac:spMk id="6" creationId="{48801408-49D6-2F8A-F50C-986DEB2C8D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9A497-DAC4-4A83-B61E-322602AC5B64}" type="datetimeFigureOut">
              <a:rPr lang="en-US" smtClean="0"/>
              <a:t>6/8/2024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ABC10E-9182-4657-9C3C-A72ACAB0B8F4}" type="slidenum">
              <a:rPr lang="en-US" smtClean="0"/>
              <a:t>‹#›</a:t>
            </a:fld>
            <a:endParaRPr lang="en-US"/>
          </a:p>
        </p:txBody>
      </p:sp>
    </p:spTree>
    <p:extLst>
      <p:ext uri="{BB962C8B-B14F-4D97-AF65-F5344CB8AC3E}">
        <p14:creationId xmlns:p14="http://schemas.microsoft.com/office/powerpoint/2010/main" val="82029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1</a:t>
            </a:fld>
            <a:endParaRPr lang="en-US"/>
          </a:p>
        </p:txBody>
      </p:sp>
    </p:spTree>
    <p:extLst>
      <p:ext uri="{BB962C8B-B14F-4D97-AF65-F5344CB8AC3E}">
        <p14:creationId xmlns:p14="http://schemas.microsoft.com/office/powerpoint/2010/main" val="179675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Ritika</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10</a:t>
            </a:fld>
            <a:endParaRPr lang="en-US"/>
          </a:p>
        </p:txBody>
      </p:sp>
    </p:spTree>
    <p:extLst>
      <p:ext uri="{BB962C8B-B14F-4D97-AF65-F5344CB8AC3E}">
        <p14:creationId xmlns:p14="http://schemas.microsoft.com/office/powerpoint/2010/main" val="927430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11</a:t>
            </a:fld>
            <a:endParaRPr lang="en-US"/>
          </a:p>
        </p:txBody>
      </p:sp>
    </p:spTree>
    <p:extLst>
      <p:ext uri="{BB962C8B-B14F-4D97-AF65-F5344CB8AC3E}">
        <p14:creationId xmlns:p14="http://schemas.microsoft.com/office/powerpoint/2010/main" val="144074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p:txBody>
      </p:sp>
      <p:sp>
        <p:nvSpPr>
          <p:cNvPr id="4" name="Slide Number Placeholder 3"/>
          <p:cNvSpPr>
            <a:spLocks noGrp="1"/>
          </p:cNvSpPr>
          <p:nvPr>
            <p:ph type="sldNum" sz="quarter" idx="5"/>
          </p:nvPr>
        </p:nvSpPr>
        <p:spPr/>
        <p:txBody>
          <a:bodyPr/>
          <a:lstStyle/>
          <a:p>
            <a:fld id="{46ABC10E-9182-4657-9C3C-A72ACAB0B8F4}" type="slidenum">
              <a:rPr lang="en-US" smtClean="0"/>
              <a:t>12</a:t>
            </a:fld>
            <a:endParaRPr lang="en-US"/>
          </a:p>
        </p:txBody>
      </p:sp>
    </p:spTree>
    <p:extLst>
      <p:ext uri="{BB962C8B-B14F-4D97-AF65-F5344CB8AC3E}">
        <p14:creationId xmlns:p14="http://schemas.microsoft.com/office/powerpoint/2010/main" val="319332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13</a:t>
            </a:fld>
            <a:endParaRPr lang="en-US"/>
          </a:p>
        </p:txBody>
      </p:sp>
    </p:spTree>
    <p:extLst>
      <p:ext uri="{BB962C8B-B14F-4D97-AF65-F5344CB8AC3E}">
        <p14:creationId xmlns:p14="http://schemas.microsoft.com/office/powerpoint/2010/main" val="490441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14</a:t>
            </a:fld>
            <a:endParaRPr lang="en-US"/>
          </a:p>
        </p:txBody>
      </p:sp>
    </p:spTree>
    <p:extLst>
      <p:ext uri="{BB962C8B-B14F-4D97-AF65-F5344CB8AC3E}">
        <p14:creationId xmlns:p14="http://schemas.microsoft.com/office/powerpoint/2010/main" val="2324727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15</a:t>
            </a:fld>
            <a:endParaRPr lang="en-US"/>
          </a:p>
        </p:txBody>
      </p:sp>
    </p:spTree>
    <p:extLst>
      <p:ext uri="{BB962C8B-B14F-4D97-AF65-F5344CB8AC3E}">
        <p14:creationId xmlns:p14="http://schemas.microsoft.com/office/powerpoint/2010/main" val="422232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Kenway- This is the slide where we transition into answering our questions</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16</a:t>
            </a:fld>
            <a:endParaRPr lang="en-US"/>
          </a:p>
        </p:txBody>
      </p:sp>
    </p:spTree>
    <p:extLst>
      <p:ext uri="{BB962C8B-B14F-4D97-AF65-F5344CB8AC3E}">
        <p14:creationId xmlns:p14="http://schemas.microsoft.com/office/powerpoint/2010/main" val="372290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17</a:t>
            </a:fld>
            <a:endParaRPr lang="en-US"/>
          </a:p>
        </p:txBody>
      </p:sp>
    </p:spTree>
    <p:extLst>
      <p:ext uri="{BB962C8B-B14F-4D97-AF65-F5344CB8AC3E}">
        <p14:creationId xmlns:p14="http://schemas.microsoft.com/office/powerpoint/2010/main" val="283710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18</a:t>
            </a:fld>
            <a:endParaRPr lang="en-US"/>
          </a:p>
        </p:txBody>
      </p:sp>
    </p:spTree>
    <p:extLst>
      <p:ext uri="{BB962C8B-B14F-4D97-AF65-F5344CB8AC3E}">
        <p14:creationId xmlns:p14="http://schemas.microsoft.com/office/powerpoint/2010/main" val="2444633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a:p>
            <a:r>
              <a:rPr lang="en-US" dirty="0"/>
              <a:t>This slide shows the Weather condition. When the weather is fair, there are approximately 605 accidents. When it is mostly cloudy, there are 105 accidents on the road. When it is partly cloudy, there are about 80 accidents. When the weather is cloudy, there are approximately 20 accidents, when there is light rain, there are about 7 accidents. When it is fair or windy, there are approximately 4 accidents on the road. When it is mostly cloudy or windy, there are 3 accidents. There are not many accidents happening in Heavy T-storm weather. When there is a Heavy T-storm, T-storm, or it is rainy or windy, there are not many accidents happening. When there is light drizzle  or windy, there are no accidents happening. There are approximately no accidents when the weather is hazy/windy weather, or there is a light drizzle. There are approximately no accidents happening when it is partly cloudy/windy and the same is true when it is thundering. </a:t>
            </a:r>
          </a:p>
        </p:txBody>
      </p:sp>
      <p:sp>
        <p:nvSpPr>
          <p:cNvPr id="4" name="Slide Number Placeholder 3"/>
          <p:cNvSpPr>
            <a:spLocks noGrp="1"/>
          </p:cNvSpPr>
          <p:nvPr>
            <p:ph type="sldNum" sz="quarter" idx="5"/>
          </p:nvPr>
        </p:nvSpPr>
        <p:spPr/>
        <p:txBody>
          <a:bodyPr/>
          <a:lstStyle/>
          <a:p>
            <a:fld id="{46ABC10E-9182-4657-9C3C-A72ACAB0B8F4}" type="slidenum">
              <a:rPr lang="en-US" smtClean="0"/>
              <a:t>19</a:t>
            </a:fld>
            <a:endParaRPr lang="en-US"/>
          </a:p>
        </p:txBody>
      </p:sp>
    </p:spTree>
    <p:extLst>
      <p:ext uri="{BB962C8B-B14F-4D97-AF65-F5344CB8AC3E}">
        <p14:creationId xmlns:p14="http://schemas.microsoft.com/office/powerpoint/2010/main" val="3165272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a:t>
            </a:fld>
            <a:endParaRPr lang="en-US"/>
          </a:p>
        </p:txBody>
      </p:sp>
    </p:spTree>
    <p:extLst>
      <p:ext uri="{BB962C8B-B14F-4D97-AF65-F5344CB8AC3E}">
        <p14:creationId xmlns:p14="http://schemas.microsoft.com/office/powerpoint/2010/main" val="3291134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a:p>
            <a:r>
              <a:rPr lang="en-US" dirty="0"/>
              <a:t>The slide shows the graph of the Accidents by weather condition during the monsoon season vs the rest of the year. The 2</a:t>
            </a:r>
            <a:r>
              <a:rPr lang="en-US" baseline="30000" dirty="0"/>
              <a:t>nd</a:t>
            </a:r>
            <a:r>
              <a:rPr lang="en-US" dirty="0"/>
              <a:t> image shows the count of the weather condition and the column labels for the years 2019, 2020, 2021, 2022 and the Grand total. </a:t>
            </a:r>
          </a:p>
        </p:txBody>
      </p:sp>
      <p:sp>
        <p:nvSpPr>
          <p:cNvPr id="4" name="Slide Number Placeholder 3"/>
          <p:cNvSpPr>
            <a:spLocks noGrp="1"/>
          </p:cNvSpPr>
          <p:nvPr>
            <p:ph type="sldNum" sz="quarter" idx="5"/>
          </p:nvPr>
        </p:nvSpPr>
        <p:spPr/>
        <p:txBody>
          <a:bodyPr/>
          <a:lstStyle/>
          <a:p>
            <a:fld id="{46ABC10E-9182-4657-9C3C-A72ACAB0B8F4}" type="slidenum">
              <a:rPr lang="en-US" smtClean="0"/>
              <a:t>20</a:t>
            </a:fld>
            <a:endParaRPr lang="en-US"/>
          </a:p>
        </p:txBody>
      </p:sp>
    </p:spTree>
    <p:extLst>
      <p:ext uri="{BB962C8B-B14F-4D97-AF65-F5344CB8AC3E}">
        <p14:creationId xmlns:p14="http://schemas.microsoft.com/office/powerpoint/2010/main" val="3148846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21</a:t>
            </a:fld>
            <a:endParaRPr lang="en-US"/>
          </a:p>
        </p:txBody>
      </p:sp>
    </p:spTree>
    <p:extLst>
      <p:ext uri="{BB962C8B-B14F-4D97-AF65-F5344CB8AC3E}">
        <p14:creationId xmlns:p14="http://schemas.microsoft.com/office/powerpoint/2010/main" val="47681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22</a:t>
            </a:fld>
            <a:endParaRPr lang="en-US"/>
          </a:p>
        </p:txBody>
      </p:sp>
    </p:spTree>
    <p:extLst>
      <p:ext uri="{BB962C8B-B14F-4D97-AF65-F5344CB8AC3E}">
        <p14:creationId xmlns:p14="http://schemas.microsoft.com/office/powerpoint/2010/main" val="3027792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23</a:t>
            </a:fld>
            <a:endParaRPr lang="en-US"/>
          </a:p>
        </p:txBody>
      </p:sp>
    </p:spTree>
    <p:extLst>
      <p:ext uri="{BB962C8B-B14F-4D97-AF65-F5344CB8AC3E}">
        <p14:creationId xmlns:p14="http://schemas.microsoft.com/office/powerpoint/2010/main" val="2450913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Walter</a:t>
            </a:r>
          </a:p>
          <a:p>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24</a:t>
            </a:fld>
            <a:endParaRPr lang="en-US"/>
          </a:p>
        </p:txBody>
      </p:sp>
    </p:spTree>
    <p:extLst>
      <p:ext uri="{BB962C8B-B14F-4D97-AF65-F5344CB8AC3E}">
        <p14:creationId xmlns:p14="http://schemas.microsoft.com/office/powerpoint/2010/main" val="2044904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25</a:t>
            </a:fld>
            <a:endParaRPr lang="en-US"/>
          </a:p>
        </p:txBody>
      </p:sp>
    </p:spTree>
    <p:extLst>
      <p:ext uri="{BB962C8B-B14F-4D97-AF65-F5344CB8AC3E}">
        <p14:creationId xmlns:p14="http://schemas.microsoft.com/office/powerpoint/2010/main" val="2859061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26</a:t>
            </a:fld>
            <a:endParaRPr lang="en-US"/>
          </a:p>
        </p:txBody>
      </p:sp>
    </p:spTree>
    <p:extLst>
      <p:ext uri="{BB962C8B-B14F-4D97-AF65-F5344CB8AC3E}">
        <p14:creationId xmlns:p14="http://schemas.microsoft.com/office/powerpoint/2010/main" val="150601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Walter</a:t>
            </a:r>
          </a:p>
          <a:p>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27</a:t>
            </a:fld>
            <a:endParaRPr lang="en-US"/>
          </a:p>
        </p:txBody>
      </p:sp>
    </p:spTree>
    <p:extLst>
      <p:ext uri="{BB962C8B-B14F-4D97-AF65-F5344CB8AC3E}">
        <p14:creationId xmlns:p14="http://schemas.microsoft.com/office/powerpoint/2010/main" val="2677922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Walter</a:t>
            </a:r>
          </a:p>
          <a:p>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28</a:t>
            </a:fld>
            <a:endParaRPr lang="en-US"/>
          </a:p>
        </p:txBody>
      </p:sp>
    </p:spTree>
    <p:extLst>
      <p:ext uri="{BB962C8B-B14F-4D97-AF65-F5344CB8AC3E}">
        <p14:creationId xmlns:p14="http://schemas.microsoft.com/office/powerpoint/2010/main" val="1049666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29</a:t>
            </a:fld>
            <a:endParaRPr lang="en-US"/>
          </a:p>
        </p:txBody>
      </p:sp>
    </p:spTree>
    <p:extLst>
      <p:ext uri="{BB962C8B-B14F-4D97-AF65-F5344CB8AC3E}">
        <p14:creationId xmlns:p14="http://schemas.microsoft.com/office/powerpoint/2010/main" val="49380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3</a:t>
            </a:fld>
            <a:endParaRPr lang="en-US"/>
          </a:p>
        </p:txBody>
      </p:sp>
    </p:spTree>
    <p:extLst>
      <p:ext uri="{BB962C8B-B14F-4D97-AF65-F5344CB8AC3E}">
        <p14:creationId xmlns:p14="http://schemas.microsoft.com/office/powerpoint/2010/main" val="1915351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30</a:t>
            </a:fld>
            <a:endParaRPr lang="en-US"/>
          </a:p>
        </p:txBody>
      </p:sp>
    </p:spTree>
    <p:extLst>
      <p:ext uri="{BB962C8B-B14F-4D97-AF65-F5344CB8AC3E}">
        <p14:creationId xmlns:p14="http://schemas.microsoft.com/office/powerpoint/2010/main" val="2774220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p:txBody>
      </p:sp>
      <p:sp>
        <p:nvSpPr>
          <p:cNvPr id="4" name="Slide Number Placeholder 3"/>
          <p:cNvSpPr>
            <a:spLocks noGrp="1"/>
          </p:cNvSpPr>
          <p:nvPr>
            <p:ph type="sldNum" sz="quarter" idx="5"/>
          </p:nvPr>
        </p:nvSpPr>
        <p:spPr/>
        <p:txBody>
          <a:bodyPr/>
          <a:lstStyle/>
          <a:p>
            <a:fld id="{46ABC10E-9182-4657-9C3C-A72ACAB0B8F4}" type="slidenum">
              <a:rPr lang="en-US" smtClean="0"/>
              <a:t>31</a:t>
            </a:fld>
            <a:endParaRPr lang="en-US"/>
          </a:p>
        </p:txBody>
      </p:sp>
    </p:spTree>
    <p:extLst>
      <p:ext uri="{BB962C8B-B14F-4D97-AF65-F5344CB8AC3E}">
        <p14:creationId xmlns:p14="http://schemas.microsoft.com/office/powerpoint/2010/main" val="571728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Walter</a:t>
            </a:r>
            <a:endParaRPr lang="en-US" b="1" dirty="0"/>
          </a:p>
        </p:txBody>
      </p:sp>
      <p:sp>
        <p:nvSpPr>
          <p:cNvPr id="4" name="Slide Number Placeholder 3"/>
          <p:cNvSpPr>
            <a:spLocks noGrp="1"/>
          </p:cNvSpPr>
          <p:nvPr>
            <p:ph type="sldNum" sz="quarter" idx="5"/>
          </p:nvPr>
        </p:nvSpPr>
        <p:spPr/>
        <p:txBody>
          <a:bodyPr/>
          <a:lstStyle/>
          <a:p>
            <a:fld id="{46ABC10E-9182-4657-9C3C-A72ACAB0B8F4}" type="slidenum">
              <a:rPr lang="en-US" smtClean="0"/>
              <a:t>32</a:t>
            </a:fld>
            <a:endParaRPr lang="en-US"/>
          </a:p>
        </p:txBody>
      </p:sp>
    </p:spTree>
    <p:extLst>
      <p:ext uri="{BB962C8B-B14F-4D97-AF65-F5344CB8AC3E}">
        <p14:creationId xmlns:p14="http://schemas.microsoft.com/office/powerpoint/2010/main" val="2938739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4</a:t>
            </a:fld>
            <a:endParaRPr lang="en-US"/>
          </a:p>
        </p:txBody>
      </p:sp>
    </p:spTree>
    <p:extLst>
      <p:ext uri="{BB962C8B-B14F-4D97-AF65-F5344CB8AC3E}">
        <p14:creationId xmlns:p14="http://schemas.microsoft.com/office/powerpoint/2010/main" val="1202244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5</a:t>
            </a:fld>
            <a:endParaRPr lang="en-US"/>
          </a:p>
        </p:txBody>
      </p:sp>
    </p:spTree>
    <p:extLst>
      <p:ext uri="{BB962C8B-B14F-4D97-AF65-F5344CB8AC3E}">
        <p14:creationId xmlns:p14="http://schemas.microsoft.com/office/powerpoint/2010/main" val="138575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6</a:t>
            </a:fld>
            <a:endParaRPr lang="en-US"/>
          </a:p>
        </p:txBody>
      </p:sp>
    </p:spTree>
    <p:extLst>
      <p:ext uri="{BB962C8B-B14F-4D97-AF65-F5344CB8AC3E}">
        <p14:creationId xmlns:p14="http://schemas.microsoft.com/office/powerpoint/2010/main" val="36477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7</a:t>
            </a:fld>
            <a:endParaRPr lang="en-US"/>
          </a:p>
        </p:txBody>
      </p:sp>
    </p:spTree>
    <p:extLst>
      <p:ext uri="{BB962C8B-B14F-4D97-AF65-F5344CB8AC3E}">
        <p14:creationId xmlns:p14="http://schemas.microsoft.com/office/powerpoint/2010/main" val="6335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ea typeface="Calibri"/>
                <a:cs typeface="Calibri"/>
              </a:rPr>
              <a:t>Kenway</a:t>
            </a:r>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46ABC10E-9182-4657-9C3C-A72ACAB0B8F4}" type="slidenum">
              <a:rPr lang="en-US" smtClean="0"/>
              <a:t>8</a:t>
            </a:fld>
            <a:endParaRPr lang="en-US"/>
          </a:p>
        </p:txBody>
      </p:sp>
    </p:spTree>
    <p:extLst>
      <p:ext uri="{BB962C8B-B14F-4D97-AF65-F5344CB8AC3E}">
        <p14:creationId xmlns:p14="http://schemas.microsoft.com/office/powerpoint/2010/main" val="48484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9</a:t>
            </a:fld>
            <a:endParaRPr lang="en-US"/>
          </a:p>
        </p:txBody>
      </p:sp>
    </p:spTree>
    <p:extLst>
      <p:ext uri="{BB962C8B-B14F-4D97-AF65-F5344CB8AC3E}">
        <p14:creationId xmlns:p14="http://schemas.microsoft.com/office/powerpoint/2010/main" val="208462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DCF00-8469-17F7-18A0-9ED307C923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E8A03F-8329-F5D1-990B-4E21682380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80EAD7-7F12-0737-5954-9081FC10CDEA}"/>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5" name="Footer Placeholder 4">
            <a:extLst>
              <a:ext uri="{FF2B5EF4-FFF2-40B4-BE49-F238E27FC236}">
                <a16:creationId xmlns:a16="http://schemas.microsoft.com/office/drawing/2014/main" id="{EDAD72B2-A8EA-B510-5997-AEC633E70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969514-8064-1FBC-479A-1475F09EDD8C}"/>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224412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567E-3B40-DE3E-0B25-02ECFE93BA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EE7CF9-6442-38BF-690A-ED613617B6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9ECE5-F386-62B1-E602-85FA12874728}"/>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5" name="Footer Placeholder 4">
            <a:extLst>
              <a:ext uri="{FF2B5EF4-FFF2-40B4-BE49-F238E27FC236}">
                <a16:creationId xmlns:a16="http://schemas.microsoft.com/office/drawing/2014/main" id="{1E3DC73A-9D99-7478-D015-30000B4A1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E06A8-E312-6D14-FF01-E19CFAEFA6CD}"/>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3699319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020ED-18BB-6BD8-4A6C-FBBE3C5B59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0992C0-36B7-BB61-27FC-7BF8A27D8F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9DD31-67A0-4775-11B0-434C012BEAD8}"/>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5" name="Footer Placeholder 4">
            <a:extLst>
              <a:ext uri="{FF2B5EF4-FFF2-40B4-BE49-F238E27FC236}">
                <a16:creationId xmlns:a16="http://schemas.microsoft.com/office/drawing/2014/main" id="{6C64FADC-14C2-112B-EF1E-03900A78D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6FB33-6F7A-CD25-7665-168D1BEDBF23}"/>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4043055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5643-292C-6B46-5342-514F7663F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953F90-5538-6C7F-9E81-669C27698B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9CA68-8487-854A-56A2-3A2AA9167C6D}"/>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5" name="Footer Placeholder 4">
            <a:extLst>
              <a:ext uri="{FF2B5EF4-FFF2-40B4-BE49-F238E27FC236}">
                <a16:creationId xmlns:a16="http://schemas.microsoft.com/office/drawing/2014/main" id="{BD45492C-4D74-08FD-DA6E-607B71269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67133-B4A4-352C-E8FC-D6AC4A102021}"/>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70638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3399-B4D4-15C1-48D4-1BCA973694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59D047-D6DE-148F-85AA-9BDD3CF079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1ECA6-DF51-6DEF-72C8-8162920AEE52}"/>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5" name="Footer Placeholder 4">
            <a:extLst>
              <a:ext uri="{FF2B5EF4-FFF2-40B4-BE49-F238E27FC236}">
                <a16:creationId xmlns:a16="http://schemas.microsoft.com/office/drawing/2014/main" id="{0599B0E9-DE6F-8330-B103-F93849679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F7EE6-C410-C542-EA48-4FCF8E729A22}"/>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1751929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D7F44-33C8-F554-157A-F7292A5DF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EE584-71BD-B795-9B11-F5B9F064FE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A14C90-9910-53AA-B520-D5E789512D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06B67-A971-BEF7-5846-6395E4218070}"/>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6" name="Footer Placeholder 5">
            <a:extLst>
              <a:ext uri="{FF2B5EF4-FFF2-40B4-BE49-F238E27FC236}">
                <a16:creationId xmlns:a16="http://schemas.microsoft.com/office/drawing/2014/main" id="{D0FF44F4-955B-CE87-AD90-E211AB96F2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656CB-597D-39B9-B117-71E3FB86BA02}"/>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285162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4126-45B4-4687-31E1-ECDD1AF08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F6709A-A3E1-65D9-89B4-AE0EE62AB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B2F9B-18DE-9761-450E-752B82D556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3722C0-C322-2BF2-2409-C456FB06DA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3730C-4FC6-C837-2169-BCE077959D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04F021-2AFA-A279-7532-4283C7D62C5D}"/>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8" name="Footer Placeholder 7">
            <a:extLst>
              <a:ext uri="{FF2B5EF4-FFF2-40B4-BE49-F238E27FC236}">
                <a16:creationId xmlns:a16="http://schemas.microsoft.com/office/drawing/2014/main" id="{23FC4339-2D19-F17B-65E1-4D60C9B7FB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1D5F6D-600D-1100-2895-C7423C78C1A7}"/>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966713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5F135-E734-98E1-7FF6-88F27A2973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16A7EC-1FF4-885C-4CD7-24AD16D337A4}"/>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4" name="Footer Placeholder 3">
            <a:extLst>
              <a:ext uri="{FF2B5EF4-FFF2-40B4-BE49-F238E27FC236}">
                <a16:creationId xmlns:a16="http://schemas.microsoft.com/office/drawing/2014/main" id="{08A89195-8405-AA79-835B-BAF22AFAB4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CB7886-76E3-6D5B-6C07-59E1E55BD89F}"/>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1972537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0E929D-F9B1-FCAE-78D4-72DA1D5EC54C}"/>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3" name="Footer Placeholder 2">
            <a:extLst>
              <a:ext uri="{FF2B5EF4-FFF2-40B4-BE49-F238E27FC236}">
                <a16:creationId xmlns:a16="http://schemas.microsoft.com/office/drawing/2014/main" id="{DEE6F0C0-B92C-45E0-BF82-3C900A8A91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F178FA-ADC3-9B5C-D566-E414FA1034CC}"/>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210385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C01-7EFF-B03D-B566-D94B109EE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1EE35-F245-40F8-9967-65FC0A04D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E891BE-6475-401F-B297-02A340799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80A6F-0FC2-B02B-8C73-92F7C7B322AE}"/>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6" name="Footer Placeholder 5">
            <a:extLst>
              <a:ext uri="{FF2B5EF4-FFF2-40B4-BE49-F238E27FC236}">
                <a16:creationId xmlns:a16="http://schemas.microsoft.com/office/drawing/2014/main" id="{839E4D9A-E480-D62C-B56B-3888C5F61D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B79CC-0F22-6EE3-DD51-F04DADC4C2B4}"/>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109642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A0AC-FFCF-C32B-9636-2651E7A4F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9813B-A6FA-6174-95E7-55B7FED386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4CEB36-3E7E-56FB-B07D-F2A3302AB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5F2E4-86C3-A7A3-5ADD-E1A5AE4ADF9F}"/>
              </a:ext>
            </a:extLst>
          </p:cNvPr>
          <p:cNvSpPr>
            <a:spLocks noGrp="1"/>
          </p:cNvSpPr>
          <p:nvPr>
            <p:ph type="dt" sz="half" idx="10"/>
          </p:nvPr>
        </p:nvSpPr>
        <p:spPr/>
        <p:txBody>
          <a:bodyPr/>
          <a:lstStyle/>
          <a:p>
            <a:fld id="{E2794AF3-B996-4DCF-8CA9-41A590A4376B}" type="datetimeFigureOut">
              <a:rPr lang="en-US" smtClean="0"/>
              <a:t>6/8/2024</a:t>
            </a:fld>
            <a:endParaRPr lang="en-US"/>
          </a:p>
        </p:txBody>
      </p:sp>
      <p:sp>
        <p:nvSpPr>
          <p:cNvPr id="6" name="Footer Placeholder 5">
            <a:extLst>
              <a:ext uri="{FF2B5EF4-FFF2-40B4-BE49-F238E27FC236}">
                <a16:creationId xmlns:a16="http://schemas.microsoft.com/office/drawing/2014/main" id="{4D3EE0EF-4D5E-78DC-198B-A1E080DAE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0BD19-3857-F9B1-DFF1-449B29FFAA38}"/>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320944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8E4DFD-4C00-956F-5A75-755D352CE9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03D37F-22AA-EA2B-4FD8-7F6CA91562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F7049-4B60-8767-582B-97D9974D17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94AF3-B996-4DCF-8CA9-41A590A4376B}" type="datetimeFigureOut">
              <a:rPr lang="en-US" smtClean="0"/>
              <a:t>6/8/2024</a:t>
            </a:fld>
            <a:endParaRPr lang="en-US"/>
          </a:p>
        </p:txBody>
      </p:sp>
      <p:sp>
        <p:nvSpPr>
          <p:cNvPr id="5" name="Footer Placeholder 4">
            <a:extLst>
              <a:ext uri="{FF2B5EF4-FFF2-40B4-BE49-F238E27FC236}">
                <a16:creationId xmlns:a16="http://schemas.microsoft.com/office/drawing/2014/main" id="{00CD5882-A5A8-62D9-49A0-A483FCDC7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8C95DD-24AC-A88C-2C24-75FEC4D635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D7059-1B4E-4120-9EBD-416E17B4A925}" type="slidenum">
              <a:rPr lang="en-US" smtClean="0"/>
              <a:t>‹#›</a:t>
            </a:fld>
            <a:endParaRPr lang="en-US"/>
          </a:p>
        </p:txBody>
      </p:sp>
    </p:spTree>
    <p:extLst>
      <p:ext uri="{BB962C8B-B14F-4D97-AF65-F5344CB8AC3E}">
        <p14:creationId xmlns:p14="http://schemas.microsoft.com/office/powerpoint/2010/main" val="3156443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8.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4.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22.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hyperlink" Target="https://public.tableau.com/app/profile/kenway.tennant1864/viz/Traffic_Map/PhoenixMap?publish=yes" TargetMode="Externa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www.kaggle.com/sobhanmoosavi"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8.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30.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amilysearch.org/wiki/en/Arizona_Military_Recor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lickr.com/photos/squeaks2569/5180260526"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4.svg"/><Relationship Id="rId11" Type="http://schemas.openxmlformats.org/officeDocument/2006/relationships/image" Target="../media/image35.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8.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nd/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www.socialana.com/face-your-weaknesses-to-find-your-strength/?ref=quu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40.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lickr.com/photos/squeaks2569/5180260526"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nagpurtoday.in/mother-killed-in-mishap-close-shave-for-daughters/0105214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41.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us-east-2.console.aws.amazon.com/s3/get-started?region=us-east-2" TargetMode="External"/><Relationship Id="rId18" Type="http://schemas.openxmlformats.org/officeDocument/2006/relationships/hyperlink" Target="https://pandas.pydata.org/docs/reference/api/pandas.melt.html" TargetMode="External"/><Relationship Id="rId3" Type="http://schemas.openxmlformats.org/officeDocument/2006/relationships/image" Target="../media/image1.png"/><Relationship Id="rId21" Type="http://schemas.openxmlformats.org/officeDocument/2006/relationships/hyperlink" Target="https://www.azcentral.com/story/news/local/phoenix-traffic/2023/12/14/what-time-is-traffic-worst-in-phoenix/71843926007/#:~:text=%22Overall%2C%20we%20observe%206%20a.m.,for%20weekdays%2C%22%20he%20said" TargetMode="External"/><Relationship Id="rId7" Type="http://schemas.openxmlformats.org/officeDocument/2006/relationships/image" Target="../media/image5.png"/><Relationship Id="rId12" Type="http://schemas.openxmlformats.org/officeDocument/2006/relationships/hyperlink" Target="https://github.com/orgs/community/discussions/49949" TargetMode="External"/><Relationship Id="rId17" Type="http://schemas.openxmlformats.org/officeDocument/2006/relationships/hyperlink" Target="https://matplotlib.org/stable/api/figure_api.html" TargetMode="External"/><Relationship Id="rId2" Type="http://schemas.openxmlformats.org/officeDocument/2006/relationships/notesSlide" Target="../notesSlides/notesSlide31.xml"/><Relationship Id="rId16" Type="http://schemas.openxmlformats.org/officeDocument/2006/relationships/hyperlink" Target="https://www.geeksforgeeks.org/matplotlib-pyplot-figure-in-python/" TargetMode="External"/><Relationship Id="rId20" Type="http://schemas.openxmlformats.org/officeDocument/2006/relationships/hyperlink" Target="https://www.phoenix.org/maps/zip-code-map/#:~:text=Four%20million%20people%20call%20the,by%20ZIP%20code%20and%20city" TargetMode="Externa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hyperlink" Target="https://www.kaggle.com/datasets/sobhanmoosavi/us-accidents/discussion/322830" TargetMode="External"/><Relationship Id="rId5" Type="http://schemas.openxmlformats.org/officeDocument/2006/relationships/image" Target="../media/image3.png"/><Relationship Id="rId15" Type="http://schemas.openxmlformats.org/officeDocument/2006/relationships/hyperlink" Target="https://www.w3schools.com/python/pandas/ref_df_isin.asp" TargetMode="External"/><Relationship Id="rId10" Type="http://schemas.openxmlformats.org/officeDocument/2006/relationships/image" Target="../media/image8.svg"/><Relationship Id="rId19" Type="http://schemas.openxmlformats.org/officeDocument/2006/relationships/hyperlink" Target="https://stackoverflow.com/questions/68961796/how-do-i-melt-a-pandas-dataframe" TargetMode="Externa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hyperlink" Target="https://pandas.pydata.org/docs/reference/api/pandas.DataFrame.isin.html" TargetMode="External"/><Relationship Id="rId22" Type="http://schemas.openxmlformats.org/officeDocument/2006/relationships/hyperlink" Target="https://www.azfamily.com/2024/05/06/everything-you-need-know-about-arizonas-weathe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www.pictofigo.com/image-detail/5554/Brainstorming"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hyperlink" Target="https://www.kaggle.com/datasets/sobhanmoosavi/us-accidents" TargetMode="Externa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lickr.com/photos/usag-yongsan/277408261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5.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30529"/>
              <a:ext cx="2573226" cy="1315013"/>
              <a:chOff x="378542" y="124672"/>
              <a:chExt cx="5233663" cy="2674593"/>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24672"/>
                <a:ext cx="5233663" cy="2674593"/>
                <a:chOff x="378542" y="124672"/>
                <a:chExt cx="5233663" cy="2674593"/>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24672"/>
                  <a:ext cx="3011574" cy="2674593"/>
                  <a:chOff x="3819832" y="1818091"/>
                  <a:chExt cx="3011574" cy="2674593"/>
                </a:xfrm>
              </p:grpSpPr>
              <p:sp>
                <p:nvSpPr>
                  <p:cNvPr id="15" name="TextBox 14">
                    <a:extLst>
                      <a:ext uri="{FF2B5EF4-FFF2-40B4-BE49-F238E27FC236}">
                        <a16:creationId xmlns:a16="http://schemas.microsoft.com/office/drawing/2014/main" id="{C81FBC62-2175-ACAD-5B38-6E34AF60CBA5}"/>
                      </a:ext>
                    </a:extLst>
                  </p:cNvPr>
                  <p:cNvSpPr txBox="1"/>
                  <p:nvPr/>
                </p:nvSpPr>
                <p:spPr>
                  <a:xfrm>
                    <a:off x="3847316" y="1818091"/>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733765" y="2026825"/>
            <a:ext cx="9144000" cy="2387600"/>
          </a:xfrm>
        </p:spPr>
        <p:txBody>
          <a:bodyPr/>
          <a:lstStyle/>
          <a:p>
            <a:r>
              <a:rPr lang="en-US">
                <a:latin typeface="Bahnschrift" panose="020B0502040204020203" pitchFamily="34" charset="0"/>
              </a:rPr>
              <a:t>Phoenix Metropolitan Traffic Accident Analysis</a:t>
            </a:r>
          </a:p>
        </p:txBody>
      </p:sp>
      <p:sp>
        <p:nvSpPr>
          <p:cNvPr id="18" name="Subtitle 17">
            <a:extLst>
              <a:ext uri="{FF2B5EF4-FFF2-40B4-BE49-F238E27FC236}">
                <a16:creationId xmlns:a16="http://schemas.microsoft.com/office/drawing/2014/main" id="{AC884908-D072-D79A-D45B-2E23B4B097F4}"/>
              </a:ext>
            </a:extLst>
          </p:cNvPr>
          <p:cNvSpPr>
            <a:spLocks noGrp="1"/>
          </p:cNvSpPr>
          <p:nvPr>
            <p:ph type="subTitle" idx="1"/>
          </p:nvPr>
        </p:nvSpPr>
        <p:spPr>
          <a:xfrm>
            <a:off x="2733764" y="4823682"/>
            <a:ext cx="9144000" cy="1655762"/>
          </a:xfrm>
        </p:spPr>
        <p:txBody>
          <a:bodyPr vert="horz" lIns="91440" tIns="45720" rIns="91440" bIns="45720" rtlCol="0" anchor="t">
            <a:normAutofit/>
          </a:bodyPr>
          <a:lstStyle/>
          <a:p>
            <a:r>
              <a:rPr lang="en-US">
                <a:latin typeface="Bahnschrift"/>
              </a:rPr>
              <a:t>Team Members</a:t>
            </a:r>
          </a:p>
          <a:p>
            <a:r>
              <a:rPr lang="en-US">
                <a:latin typeface="Bahnschrift"/>
              </a:rPr>
              <a:t>Kenway, Ritika, Tiffany &amp; Walter</a:t>
            </a:r>
          </a:p>
          <a:p>
            <a:r>
              <a:rPr lang="en-US">
                <a:latin typeface="Bahnschrift"/>
              </a:rPr>
              <a:t>June 10, 2024</a:t>
            </a:r>
            <a:endParaRPr lang="en-US">
              <a:latin typeface="Bahnschrift" panose="020B0502040204020203" pitchFamily="34" charset="0"/>
            </a:endParaRP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6591" y="4690873"/>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876304" y="6631051"/>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230434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84756"/>
            <a:ext cx="2597908" cy="1296559"/>
            <a:chOff x="378542" y="162204"/>
            <a:chExt cx="5283864" cy="2637061"/>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62204"/>
              <a:ext cx="5283864" cy="2637061"/>
              <a:chOff x="378542" y="162204"/>
              <a:chExt cx="5283864" cy="2637061"/>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62204"/>
                <a:ext cx="3061775" cy="2637061"/>
                <a:chOff x="3819832" y="1855623"/>
                <a:chExt cx="3061775" cy="2637061"/>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55623"/>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5551520"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COUNTY COUNT</a:t>
            </a:r>
          </a:p>
        </p:txBody>
      </p:sp>
      <p:pic>
        <p:nvPicPr>
          <p:cNvPr id="3" name="Picture 2">
            <a:extLst>
              <a:ext uri="{FF2B5EF4-FFF2-40B4-BE49-F238E27FC236}">
                <a16:creationId xmlns:a16="http://schemas.microsoft.com/office/drawing/2014/main" id="{04B09F9D-266A-82F6-6E67-7F429ECE106F}"/>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410741" y="2517893"/>
            <a:ext cx="11367787" cy="30124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F63F30-7BDC-1E3F-691E-7F75EB676100}"/>
              </a:ext>
            </a:extLst>
          </p:cNvPr>
          <p:cNvSpPr txBox="1"/>
          <p:nvPr/>
        </p:nvSpPr>
        <p:spPr>
          <a:xfrm>
            <a:off x="1553259" y="5971490"/>
            <a:ext cx="9091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hnschrift"/>
                <a:ea typeface="+mn-lt"/>
                <a:cs typeface="+mn-lt"/>
              </a:rPr>
              <a:t>The county count was conducted using the initial dataset, which included all accidents in Arizona. Phoenix Metro is specifically located within Maricopa County.</a:t>
            </a:r>
            <a:endParaRPr lang="en-US" b="1">
              <a:latin typeface="Bahnschrift"/>
            </a:endParaRPr>
          </a:p>
        </p:txBody>
      </p:sp>
    </p:spTree>
    <p:extLst>
      <p:ext uri="{BB962C8B-B14F-4D97-AF65-F5344CB8AC3E}">
        <p14:creationId xmlns:p14="http://schemas.microsoft.com/office/powerpoint/2010/main" val="350334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590658" cy="1307586"/>
            <a:chOff x="378542" y="139777"/>
            <a:chExt cx="5269118" cy="265948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269118" cy="2659488"/>
              <a:chOff x="378542" y="139777"/>
              <a:chExt cx="5269118" cy="265948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47029" cy="2659488"/>
                <a:chOff x="3819832" y="1833196"/>
                <a:chExt cx="3047029" cy="2659488"/>
              </a:xfrm>
            </p:grpSpPr>
            <p:sp>
              <p:nvSpPr>
                <p:cNvPr id="6" name="TextBox 5">
                  <a:extLst>
                    <a:ext uri="{FF2B5EF4-FFF2-40B4-BE49-F238E27FC236}">
                      <a16:creationId xmlns:a16="http://schemas.microsoft.com/office/drawing/2014/main" id="{48801408-49D6-2F8A-F50C-986DEB2C8DC2}"/>
                    </a:ext>
                  </a:extLst>
                </p:cNvPr>
                <p:cNvSpPr txBox="1"/>
                <p:nvPr/>
              </p:nvSpPr>
              <p:spPr>
                <a:xfrm>
                  <a:off x="3882771" y="183319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7409401" cy="923330"/>
          </a:xfrm>
          <a:prstGeom prst="rect">
            <a:avLst/>
          </a:prstGeom>
          <a:noFill/>
        </p:spPr>
        <p:txBody>
          <a:bodyPr wrap="none" rtlCol="0">
            <a:spAutoFit/>
          </a:bodyPr>
          <a:lstStyle/>
          <a:p>
            <a:r>
              <a:rPr lang="en-US" sz="5400" b="1">
                <a:solidFill>
                  <a:schemeClr val="bg1"/>
                </a:solidFill>
                <a:latin typeface="Bahnschrift" panose="020B0502040204020203" pitchFamily="34" charset="0"/>
              </a:rPr>
              <a:t>ZIPCODE COMPARISON</a:t>
            </a:r>
          </a:p>
        </p:txBody>
      </p:sp>
      <p:pic>
        <p:nvPicPr>
          <p:cNvPr id="26" name="Content Placeholder 25" descr="A graph of a bar graph&#10;&#10;Description automatically generated with medium confidence">
            <a:extLst>
              <a:ext uri="{FF2B5EF4-FFF2-40B4-BE49-F238E27FC236}">
                <a16:creationId xmlns:a16="http://schemas.microsoft.com/office/drawing/2014/main" id="{CF47425D-7B63-8DF6-FE7D-AAF441613DC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838200" y="2510801"/>
            <a:ext cx="10515600" cy="2980985"/>
          </a:xfrm>
        </p:spPr>
      </p:pic>
    </p:spTree>
    <p:extLst>
      <p:ext uri="{BB962C8B-B14F-4D97-AF65-F5344CB8AC3E}">
        <p14:creationId xmlns:p14="http://schemas.microsoft.com/office/powerpoint/2010/main" val="41877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5590"/>
            <a:ext cx="2590658" cy="1305724"/>
            <a:chOff x="378542" y="143563"/>
            <a:chExt cx="5269118" cy="2655702"/>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43563"/>
              <a:ext cx="5269118" cy="2655702"/>
              <a:chOff x="378542" y="143563"/>
              <a:chExt cx="5269118" cy="2655702"/>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43563"/>
                <a:ext cx="3047029" cy="2655702"/>
                <a:chOff x="3819832" y="1836982"/>
                <a:chExt cx="3047029" cy="2655702"/>
              </a:xfrm>
            </p:grpSpPr>
            <p:sp>
              <p:nvSpPr>
                <p:cNvPr id="6" name="TextBox 5">
                  <a:extLst>
                    <a:ext uri="{FF2B5EF4-FFF2-40B4-BE49-F238E27FC236}">
                      <a16:creationId xmlns:a16="http://schemas.microsoft.com/office/drawing/2014/main" id="{48801408-49D6-2F8A-F50C-986DEB2C8DC2}"/>
                    </a:ext>
                  </a:extLst>
                </p:cNvPr>
                <p:cNvSpPr txBox="1"/>
                <p:nvPr/>
              </p:nvSpPr>
              <p:spPr>
                <a:xfrm>
                  <a:off x="3882771" y="183698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7104830"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TRAFFIC CONTROLS</a:t>
            </a:r>
          </a:p>
        </p:txBody>
      </p:sp>
      <p:pic>
        <p:nvPicPr>
          <p:cNvPr id="23" name="Content Placeholder 22" descr="A graph of a person with purple squares&#10;&#10;Description automatically generated with medium confidence">
            <a:extLst>
              <a:ext uri="{FF2B5EF4-FFF2-40B4-BE49-F238E27FC236}">
                <a16:creationId xmlns:a16="http://schemas.microsoft.com/office/drawing/2014/main" id="{F934FBA5-6E8E-EA94-F888-F6D2143D5AB2}"/>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2054418" y="1825625"/>
            <a:ext cx="8083163" cy="4351338"/>
          </a:xfrm>
        </p:spPr>
      </p:pic>
    </p:spTree>
    <p:extLst>
      <p:ext uri="{BB962C8B-B14F-4D97-AF65-F5344CB8AC3E}">
        <p14:creationId xmlns:p14="http://schemas.microsoft.com/office/powerpoint/2010/main" val="93757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7"/>
            <a:ext cx="2606002" cy="1360716"/>
            <a:chOff x="378542" y="100092"/>
            <a:chExt cx="5300325" cy="2767549"/>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92"/>
              <a:ext cx="5300325" cy="2767549"/>
              <a:chOff x="378542" y="100092"/>
              <a:chExt cx="5300325" cy="2767549"/>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92"/>
                <a:ext cx="3078236" cy="2767549"/>
                <a:chOff x="3819832" y="1793511"/>
                <a:chExt cx="3078236" cy="2767549"/>
              </a:xfrm>
            </p:grpSpPr>
            <p:sp>
              <p:nvSpPr>
                <p:cNvPr id="6" name="TextBox 5">
                  <a:extLst>
                    <a:ext uri="{FF2B5EF4-FFF2-40B4-BE49-F238E27FC236}">
                      <a16:creationId xmlns:a16="http://schemas.microsoft.com/office/drawing/2014/main" id="{48801408-49D6-2F8A-F50C-986DEB2C8DC2}"/>
                    </a:ext>
                  </a:extLst>
                </p:cNvPr>
                <p:cNvSpPr txBox="1"/>
                <p:nvPr/>
              </p:nvSpPr>
              <p:spPr>
                <a:xfrm>
                  <a:off x="3877108" y="1793511"/>
                  <a:ext cx="2984089"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86940" y="4060273"/>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4578596" y="597132"/>
            <a:ext cx="3034805"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TRENDS</a:t>
            </a:r>
          </a:p>
        </p:txBody>
      </p:sp>
      <p:pic>
        <p:nvPicPr>
          <p:cNvPr id="21" name="Content Placeholder 20">
            <a:extLst>
              <a:ext uri="{FF2B5EF4-FFF2-40B4-BE49-F238E27FC236}">
                <a16:creationId xmlns:a16="http://schemas.microsoft.com/office/drawing/2014/main" id="{61495EF4-846F-9517-2109-C7496AFC322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1858913" y="1840837"/>
            <a:ext cx="8474174" cy="4320914"/>
          </a:xfrm>
        </p:spPr>
      </p:pic>
    </p:spTree>
    <p:extLst>
      <p:ext uri="{BB962C8B-B14F-4D97-AF65-F5344CB8AC3E}">
        <p14:creationId xmlns:p14="http://schemas.microsoft.com/office/powerpoint/2010/main" val="23012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3434"/>
            <a:ext cx="2609994" cy="1317881"/>
            <a:chOff x="378542" y="118838"/>
            <a:chExt cx="5308445" cy="2680427"/>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8838"/>
              <a:ext cx="5308445" cy="2680427"/>
              <a:chOff x="378542" y="118838"/>
              <a:chExt cx="5308445" cy="2680427"/>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8838"/>
                <a:ext cx="3086356" cy="2680427"/>
                <a:chOff x="3819832" y="1812257"/>
                <a:chExt cx="3086356" cy="2680427"/>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812257"/>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4578596" y="597132"/>
            <a:ext cx="3034805"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TRENDS</a:t>
            </a:r>
          </a:p>
        </p:txBody>
      </p:sp>
      <p:pic>
        <p:nvPicPr>
          <p:cNvPr id="32" name="Content Placeholder 31" descr="A graph with a red line and blue dots&#10;&#10;Description automatically generated">
            <a:extLst>
              <a:ext uri="{FF2B5EF4-FFF2-40B4-BE49-F238E27FC236}">
                <a16:creationId xmlns:a16="http://schemas.microsoft.com/office/drawing/2014/main" id="{4817DCED-8322-87C5-911D-72D251691373}"/>
              </a:ext>
            </a:extLst>
          </p:cNvPr>
          <p:cNvPicPr>
            <a:picLocks noGrp="1" noChangeAspect="1"/>
          </p:cNvPicPr>
          <p:nvPr>
            <p:ph sz="half" idx="1"/>
          </p:nvPr>
        </p:nvPicPr>
        <p:blipFill>
          <a:blip r:embed="rId11">
            <a:extLst>
              <a:ext uri="{28A0092B-C50C-407E-A947-70E740481C1C}">
                <a14:useLocalDpi xmlns:a14="http://schemas.microsoft.com/office/drawing/2010/main" val="0"/>
              </a:ext>
            </a:extLst>
          </a:blip>
          <a:stretch>
            <a:fillRect/>
          </a:stretch>
        </p:blipFill>
        <p:spPr>
          <a:xfrm>
            <a:off x="523568" y="2394115"/>
            <a:ext cx="5572432" cy="3301094"/>
          </a:xfrm>
        </p:spPr>
      </p:pic>
      <p:pic>
        <p:nvPicPr>
          <p:cNvPr id="34" name="Content Placeholder 33" descr="A graph with a red line and blue dots&#10;&#10;Description automatically generated">
            <a:extLst>
              <a:ext uri="{FF2B5EF4-FFF2-40B4-BE49-F238E27FC236}">
                <a16:creationId xmlns:a16="http://schemas.microsoft.com/office/drawing/2014/main" id="{27DDAB25-6E24-D57C-E4D9-EA87D2EC205D}"/>
              </a:ext>
            </a:extLst>
          </p:cNvPr>
          <p:cNvPicPr>
            <a:picLocks noGrp="1" noChangeAspect="1"/>
          </p:cNvPicPr>
          <p:nvPr>
            <p:ph sz="half" idx="2"/>
          </p:nvPr>
        </p:nvPicPr>
        <p:blipFill>
          <a:blip r:embed="rId12">
            <a:extLst>
              <a:ext uri="{28A0092B-C50C-407E-A947-70E740481C1C}">
                <a14:useLocalDpi xmlns:a14="http://schemas.microsoft.com/office/drawing/2010/main" val="0"/>
              </a:ext>
            </a:extLst>
          </a:blip>
          <a:stretch>
            <a:fillRect/>
          </a:stretch>
        </p:blipFill>
        <p:spPr>
          <a:xfrm>
            <a:off x="6304356" y="2414729"/>
            <a:ext cx="5577139" cy="3271322"/>
          </a:xfrm>
        </p:spPr>
      </p:pic>
      <p:sp>
        <p:nvSpPr>
          <p:cNvPr id="3" name="TextBox 2">
            <a:extLst>
              <a:ext uri="{FF2B5EF4-FFF2-40B4-BE49-F238E27FC236}">
                <a16:creationId xmlns:a16="http://schemas.microsoft.com/office/drawing/2014/main" id="{4BEB7FBE-F200-8B84-9D17-3DF0EF47DC59}"/>
              </a:ext>
            </a:extLst>
          </p:cNvPr>
          <p:cNvSpPr txBox="1"/>
          <p:nvPr/>
        </p:nvSpPr>
        <p:spPr>
          <a:xfrm>
            <a:off x="1208990" y="6146426"/>
            <a:ext cx="101845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Bahnschrift"/>
                <a:cs typeface="Calibri"/>
              </a:rPr>
              <a:t>A Strong Negative Correlations was found between the Month/Year and # of Accidents </a:t>
            </a:r>
            <a:endParaRPr lang="en-US" sz="2000" b="1">
              <a:latin typeface="Bahnschrift"/>
            </a:endParaRPr>
          </a:p>
        </p:txBody>
      </p:sp>
    </p:spTree>
    <p:extLst>
      <p:ext uri="{BB962C8B-B14F-4D97-AF65-F5344CB8AC3E}">
        <p14:creationId xmlns:p14="http://schemas.microsoft.com/office/powerpoint/2010/main" val="2348134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5878"/>
            <a:ext cx="2600277" cy="1315437"/>
            <a:chOff x="378542" y="123809"/>
            <a:chExt cx="5288682" cy="267545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3809"/>
              <a:ext cx="5288682" cy="2675456"/>
              <a:chOff x="378542" y="123809"/>
              <a:chExt cx="5288682" cy="267545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3809"/>
                <a:ext cx="3066593" cy="2675456"/>
                <a:chOff x="3819832" y="1817228"/>
                <a:chExt cx="3066593" cy="2675456"/>
              </a:xfrm>
            </p:grpSpPr>
            <p:sp>
              <p:nvSpPr>
                <p:cNvPr id="6" name="TextBox 5">
                  <a:extLst>
                    <a:ext uri="{FF2B5EF4-FFF2-40B4-BE49-F238E27FC236}">
                      <a16:creationId xmlns:a16="http://schemas.microsoft.com/office/drawing/2014/main" id="{48801408-49D6-2F8A-F50C-986DEB2C8DC2}"/>
                    </a:ext>
                  </a:extLst>
                </p:cNvPr>
                <p:cNvSpPr txBox="1"/>
                <p:nvPr/>
              </p:nvSpPr>
              <p:spPr>
                <a:xfrm>
                  <a:off x="3902335" y="181722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4578596" y="597132"/>
            <a:ext cx="3034805"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TRENDS</a:t>
            </a:r>
          </a:p>
        </p:txBody>
      </p:sp>
      <p:pic>
        <p:nvPicPr>
          <p:cNvPr id="17" name="Content Placeholder 16" descr="A screenshot of a computer&#10;&#10;Description automatically generated">
            <a:extLst>
              <a:ext uri="{FF2B5EF4-FFF2-40B4-BE49-F238E27FC236}">
                <a16:creationId xmlns:a16="http://schemas.microsoft.com/office/drawing/2014/main" id="{732EF009-B415-A581-D9D0-8B4B7B34769E}"/>
              </a:ext>
            </a:extLst>
          </p:cNvPr>
          <p:cNvPicPr>
            <a:picLocks noGrp="1" noChangeAspect="1"/>
          </p:cNvPicPr>
          <p:nvPr>
            <p:ph sz="half" idx="1"/>
          </p:nvPr>
        </p:nvPicPr>
        <p:blipFill>
          <a:blip r:embed="rId11"/>
          <a:stretch>
            <a:fillRect/>
          </a:stretch>
        </p:blipFill>
        <p:spPr>
          <a:xfrm>
            <a:off x="611001" y="4825207"/>
            <a:ext cx="3966321" cy="1859615"/>
          </a:xfrm>
        </p:spPr>
      </p:pic>
      <p:pic>
        <p:nvPicPr>
          <p:cNvPr id="19" name="Content Placeholder 18" descr="A screenshot of a computer&#10;&#10;Description automatically generated">
            <a:extLst>
              <a:ext uri="{FF2B5EF4-FFF2-40B4-BE49-F238E27FC236}">
                <a16:creationId xmlns:a16="http://schemas.microsoft.com/office/drawing/2014/main" id="{594FA272-CBAD-BF5B-763A-C97941CF5158}"/>
              </a:ext>
            </a:extLst>
          </p:cNvPr>
          <p:cNvPicPr>
            <a:picLocks noGrp="1" noChangeAspect="1"/>
          </p:cNvPicPr>
          <p:nvPr>
            <p:ph sz="half" idx="2"/>
          </p:nvPr>
        </p:nvPicPr>
        <p:blipFill>
          <a:blip r:embed="rId12"/>
          <a:stretch>
            <a:fillRect/>
          </a:stretch>
        </p:blipFill>
        <p:spPr>
          <a:xfrm>
            <a:off x="618565" y="2356552"/>
            <a:ext cx="3951194" cy="1855133"/>
          </a:xfrm>
        </p:spPr>
      </p:pic>
      <p:sp>
        <p:nvSpPr>
          <p:cNvPr id="3" name="TextBox 2">
            <a:extLst>
              <a:ext uri="{FF2B5EF4-FFF2-40B4-BE49-F238E27FC236}">
                <a16:creationId xmlns:a16="http://schemas.microsoft.com/office/drawing/2014/main" id="{0C1E27CC-C58C-9959-EFED-4C2D74F20891}"/>
              </a:ext>
            </a:extLst>
          </p:cNvPr>
          <p:cNvSpPr txBox="1"/>
          <p:nvPr/>
        </p:nvSpPr>
        <p:spPr>
          <a:xfrm>
            <a:off x="998924" y="1988421"/>
            <a:ext cx="2967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hnschrift"/>
                <a:cs typeface="Calibri"/>
              </a:rPr>
              <a:t>Phoenix Metro Rush Hour</a:t>
            </a:r>
          </a:p>
        </p:txBody>
      </p:sp>
      <p:sp>
        <p:nvSpPr>
          <p:cNvPr id="4" name="TextBox 3">
            <a:extLst>
              <a:ext uri="{FF2B5EF4-FFF2-40B4-BE49-F238E27FC236}">
                <a16:creationId xmlns:a16="http://schemas.microsoft.com/office/drawing/2014/main" id="{0F7FF4C8-17C2-29C3-22BE-32A7CFB358E5}"/>
              </a:ext>
            </a:extLst>
          </p:cNvPr>
          <p:cNvSpPr txBox="1"/>
          <p:nvPr/>
        </p:nvSpPr>
        <p:spPr>
          <a:xfrm>
            <a:off x="1122189" y="4386481"/>
            <a:ext cx="32138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hnschrift"/>
                <a:cs typeface="Calibri"/>
              </a:rPr>
              <a:t>Phoenix City Rush Hour</a:t>
            </a:r>
          </a:p>
        </p:txBody>
      </p:sp>
      <p:pic>
        <p:nvPicPr>
          <p:cNvPr id="5" name="Picture 4" descr="ADOT: Busiest stretch of Loop 101 is a Tempe segment">
            <a:extLst>
              <a:ext uri="{FF2B5EF4-FFF2-40B4-BE49-F238E27FC236}">
                <a16:creationId xmlns:a16="http://schemas.microsoft.com/office/drawing/2014/main" id="{63F16CF6-476A-7D8A-6247-B3E30A3D92B9}"/>
              </a:ext>
            </a:extLst>
          </p:cNvPr>
          <p:cNvPicPr>
            <a:picLocks noChangeAspect="1"/>
          </p:cNvPicPr>
          <p:nvPr/>
        </p:nvPicPr>
        <p:blipFill>
          <a:blip r:embed="rId13"/>
          <a:stretch>
            <a:fillRect/>
          </a:stretch>
        </p:blipFill>
        <p:spPr>
          <a:xfrm>
            <a:off x="7593105" y="3572926"/>
            <a:ext cx="2328583" cy="1628351"/>
          </a:xfrm>
          <a:prstGeom prst="rect">
            <a:avLst/>
          </a:prstGeom>
        </p:spPr>
      </p:pic>
      <p:sp>
        <p:nvSpPr>
          <p:cNvPr id="10" name="TextBox 9">
            <a:extLst>
              <a:ext uri="{FF2B5EF4-FFF2-40B4-BE49-F238E27FC236}">
                <a16:creationId xmlns:a16="http://schemas.microsoft.com/office/drawing/2014/main" id="{9E584578-5432-3FCB-8279-F525EAA59671}"/>
              </a:ext>
            </a:extLst>
          </p:cNvPr>
          <p:cNvSpPr txBox="1"/>
          <p:nvPr/>
        </p:nvSpPr>
        <p:spPr>
          <a:xfrm>
            <a:off x="5867401" y="2091018"/>
            <a:ext cx="57799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a:latin typeface="Bahnschrift"/>
              </a:rPr>
              <a:t>The probability of getting into an accident during </a:t>
            </a:r>
            <a:r>
              <a:rPr lang="en-US">
                <a:highlight>
                  <a:srgbClr val="FFFF00"/>
                </a:highlight>
                <a:latin typeface="Bahnschrift"/>
              </a:rPr>
              <a:t>rush hour</a:t>
            </a:r>
            <a:r>
              <a:rPr lang="en-US">
                <a:latin typeface="Bahnschrift"/>
              </a:rPr>
              <a:t> is approximately </a:t>
            </a:r>
            <a:r>
              <a:rPr lang="en-US">
                <a:highlight>
                  <a:srgbClr val="FFFF00"/>
                </a:highlight>
                <a:latin typeface="Bahnschrift"/>
              </a:rPr>
              <a:t>53.1%.</a:t>
            </a:r>
          </a:p>
          <a:p>
            <a:pPr>
              <a:buFont typeface=""/>
              <a:buChar char="•"/>
            </a:pPr>
            <a:r>
              <a:rPr lang="en-US">
                <a:latin typeface="Bahnschrift"/>
              </a:rPr>
              <a:t>The probability of getting into an accident during non-rush hour times is approximately 46.9%.</a:t>
            </a:r>
          </a:p>
        </p:txBody>
      </p:sp>
      <p:sp>
        <p:nvSpPr>
          <p:cNvPr id="23" name="TextBox 22">
            <a:extLst>
              <a:ext uri="{FF2B5EF4-FFF2-40B4-BE49-F238E27FC236}">
                <a16:creationId xmlns:a16="http://schemas.microsoft.com/office/drawing/2014/main" id="{9A019C4B-709B-9B41-1AB9-2E92256CD2DE}"/>
              </a:ext>
            </a:extLst>
          </p:cNvPr>
          <p:cNvSpPr txBox="1"/>
          <p:nvPr/>
        </p:nvSpPr>
        <p:spPr>
          <a:xfrm>
            <a:off x="5867400" y="5486399"/>
            <a:ext cx="57799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a:latin typeface="Bahnschrift"/>
              </a:rPr>
              <a:t>The probability of getting into an accident during </a:t>
            </a:r>
            <a:r>
              <a:rPr lang="en-US">
                <a:highlight>
                  <a:srgbClr val="FFFF00"/>
                </a:highlight>
                <a:latin typeface="Bahnschrift"/>
              </a:rPr>
              <a:t>rush hour</a:t>
            </a:r>
            <a:r>
              <a:rPr lang="en-US">
                <a:latin typeface="Bahnschrift"/>
              </a:rPr>
              <a:t> is approximately </a:t>
            </a:r>
            <a:r>
              <a:rPr lang="en-US">
                <a:highlight>
                  <a:srgbClr val="FFFF00"/>
                </a:highlight>
                <a:latin typeface="Bahnschrift"/>
              </a:rPr>
              <a:t>55.7%</a:t>
            </a:r>
            <a:r>
              <a:rPr lang="en-US">
                <a:latin typeface="Bahnschrift"/>
              </a:rPr>
              <a:t>.</a:t>
            </a:r>
          </a:p>
          <a:p>
            <a:pPr>
              <a:buFont typeface=""/>
              <a:buChar char="•"/>
            </a:pPr>
            <a:r>
              <a:rPr lang="en-US">
                <a:latin typeface="Bahnschrift"/>
              </a:rPr>
              <a:t>The probability of getting into an accident during non-rush hour times is approximately 44.3%.</a:t>
            </a:r>
          </a:p>
        </p:txBody>
      </p:sp>
      <p:cxnSp>
        <p:nvCxnSpPr>
          <p:cNvPr id="26" name="Straight Arrow Connector 25">
            <a:extLst>
              <a:ext uri="{FF2B5EF4-FFF2-40B4-BE49-F238E27FC236}">
                <a16:creationId xmlns:a16="http://schemas.microsoft.com/office/drawing/2014/main" id="{A89A79BB-63DA-399D-7A88-BD2A37CEB837}"/>
              </a:ext>
            </a:extLst>
          </p:cNvPr>
          <p:cNvCxnSpPr/>
          <p:nvPr/>
        </p:nvCxnSpPr>
        <p:spPr>
          <a:xfrm flipV="1">
            <a:off x="4767480" y="2671091"/>
            <a:ext cx="918882" cy="5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580C1CA-66BC-47A9-5758-2EA8EADD0B19}"/>
              </a:ext>
            </a:extLst>
          </p:cNvPr>
          <p:cNvCxnSpPr>
            <a:cxnSpLocks/>
          </p:cNvCxnSpPr>
          <p:nvPr/>
        </p:nvCxnSpPr>
        <p:spPr>
          <a:xfrm>
            <a:off x="4722657" y="5752708"/>
            <a:ext cx="974910" cy="2801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576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597908" cy="1307586"/>
            <a:chOff x="378542" y="139777"/>
            <a:chExt cx="5283864" cy="265948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283864" cy="2659488"/>
              <a:chOff x="378542" y="139777"/>
              <a:chExt cx="5283864" cy="265948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61775" cy="2659488"/>
                <a:chOff x="3819832" y="1833196"/>
                <a:chExt cx="3061775" cy="2659488"/>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3319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4281941"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CITY COUNT</a:t>
            </a:r>
          </a:p>
        </p:txBody>
      </p:sp>
      <p:pic>
        <p:nvPicPr>
          <p:cNvPr id="5" name="Picture 4" descr="A blue and white bar graph&#10;&#10;Description automatically generated with medium confidence">
            <a:extLst>
              <a:ext uri="{FF2B5EF4-FFF2-40B4-BE49-F238E27FC236}">
                <a16:creationId xmlns:a16="http://schemas.microsoft.com/office/drawing/2014/main" id="{42EF6148-1C56-B999-FEDC-30DCC03B1C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8881" y="2367882"/>
            <a:ext cx="10365442" cy="3388645"/>
          </a:xfrm>
          <a:prstGeom prst="rect">
            <a:avLst/>
          </a:prstGeom>
        </p:spPr>
      </p:pic>
      <p:sp>
        <p:nvSpPr>
          <p:cNvPr id="3" name="TextBox 2">
            <a:extLst>
              <a:ext uri="{FF2B5EF4-FFF2-40B4-BE49-F238E27FC236}">
                <a16:creationId xmlns:a16="http://schemas.microsoft.com/office/drawing/2014/main" id="{159D9E70-7779-3DE9-7AA2-95A7B5388DDF}"/>
              </a:ext>
            </a:extLst>
          </p:cNvPr>
          <p:cNvSpPr txBox="1"/>
          <p:nvPr/>
        </p:nvSpPr>
        <p:spPr>
          <a:xfrm>
            <a:off x="2355726" y="1845092"/>
            <a:ext cx="747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latin typeface="Bahnschrift"/>
                <a:ea typeface="+mn-lt"/>
                <a:cs typeface="+mn-lt"/>
              </a:rPr>
              <a:t>Which city experiences the highest volume of accidents?</a:t>
            </a:r>
            <a:endParaRPr lang="en-US" sz="2000" b="1" u="sng">
              <a:latin typeface="Bahnschrift"/>
            </a:endParaRPr>
          </a:p>
        </p:txBody>
      </p:sp>
      <p:sp>
        <p:nvSpPr>
          <p:cNvPr id="4" name="TextBox 3">
            <a:extLst>
              <a:ext uri="{FF2B5EF4-FFF2-40B4-BE49-F238E27FC236}">
                <a16:creationId xmlns:a16="http://schemas.microsoft.com/office/drawing/2014/main" id="{06D3AE23-2FAC-E7ED-0AA1-F6C38890185E}"/>
              </a:ext>
            </a:extLst>
          </p:cNvPr>
          <p:cNvSpPr txBox="1"/>
          <p:nvPr/>
        </p:nvSpPr>
        <p:spPr>
          <a:xfrm>
            <a:off x="2072055" y="5994688"/>
            <a:ext cx="92118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highlight>
                  <a:srgbClr val="FFFF00"/>
                </a:highlight>
                <a:latin typeface="Bahnschrift"/>
                <a:cs typeface="Arial"/>
              </a:rPr>
              <a:t>Phoenix has the most accidents with approximately 460 accidents.</a:t>
            </a:r>
            <a:r>
              <a:rPr lang="en-US" sz="2000" b="1">
                <a:latin typeface="Bahnschrift"/>
                <a:cs typeface="Arial"/>
              </a:rPr>
              <a:t> </a:t>
            </a:r>
            <a:endParaRPr lang="en-US" b="1">
              <a:cs typeface="Calibri" panose="020F0502020204030204"/>
            </a:endParaRPr>
          </a:p>
        </p:txBody>
      </p:sp>
    </p:spTree>
    <p:extLst>
      <p:ext uri="{BB962C8B-B14F-4D97-AF65-F5344CB8AC3E}">
        <p14:creationId xmlns:p14="http://schemas.microsoft.com/office/powerpoint/2010/main" val="3463727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2837"/>
            <a:ext cx="2609994" cy="1318478"/>
            <a:chOff x="378542" y="117623"/>
            <a:chExt cx="5308445" cy="2681642"/>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7623"/>
              <a:ext cx="5308445" cy="2681642"/>
              <a:chOff x="378542" y="117623"/>
              <a:chExt cx="5308445" cy="2681642"/>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7623"/>
                <a:ext cx="3086356" cy="2681642"/>
                <a:chOff x="3819832" y="1811042"/>
                <a:chExt cx="3086356" cy="2681642"/>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81104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345276" y="610213"/>
            <a:ext cx="6992620" cy="923330"/>
          </a:xfrm>
          <a:prstGeom prst="rect">
            <a:avLst/>
          </a:prstGeom>
          <a:noFill/>
        </p:spPr>
        <p:txBody>
          <a:bodyPr wrap="none" lIns="91440" tIns="45720" rIns="91440" bIns="45720" rtlCol="0" anchor="t">
            <a:spAutoFit/>
          </a:bodyPr>
          <a:lstStyle/>
          <a:p>
            <a:r>
              <a:rPr lang="en-US" sz="5400" b="1">
                <a:solidFill>
                  <a:schemeClr val="bg1"/>
                </a:solidFill>
                <a:latin typeface="Bahnschrift"/>
              </a:rPr>
              <a:t>PHOENIX METRO MAP</a:t>
            </a:r>
          </a:p>
        </p:txBody>
      </p:sp>
      <p:sp>
        <p:nvSpPr>
          <p:cNvPr id="5" name="TextBox 4">
            <a:extLst>
              <a:ext uri="{FF2B5EF4-FFF2-40B4-BE49-F238E27FC236}">
                <a16:creationId xmlns:a16="http://schemas.microsoft.com/office/drawing/2014/main" id="{10EDDE55-5C23-7048-D37A-5B6830566DCF}"/>
              </a:ext>
            </a:extLst>
          </p:cNvPr>
          <p:cNvSpPr txBox="1"/>
          <p:nvPr/>
        </p:nvSpPr>
        <p:spPr>
          <a:xfrm>
            <a:off x="6502503" y="6153043"/>
            <a:ext cx="3840029" cy="707886"/>
          </a:xfrm>
          <a:prstGeom prst="rect">
            <a:avLst/>
          </a:prstGeom>
          <a:noFill/>
        </p:spPr>
        <p:txBody>
          <a:bodyPr wrap="square" lIns="91440" tIns="45720" rIns="91440" bIns="45720" anchor="t">
            <a:spAutoFit/>
          </a:bodyPr>
          <a:lstStyle/>
          <a:p>
            <a:pPr algn="ctr"/>
            <a:endParaRPr lang="en-US" sz="2000" u="sng">
              <a:latin typeface="Bahnschrift"/>
              <a:cs typeface="Calibri"/>
            </a:endParaRPr>
          </a:p>
          <a:p>
            <a:pPr algn="ctr"/>
            <a:r>
              <a:rPr lang="en-US" sz="2000">
                <a:latin typeface="Bahnschrift"/>
                <a:hlinkClick r:id="rId11"/>
              </a:rPr>
              <a:t>Tableau Map Link</a:t>
            </a:r>
            <a:endParaRPr lang="en-US" sz="2000">
              <a:latin typeface="Bahnschrift"/>
            </a:endParaRPr>
          </a:p>
        </p:txBody>
      </p:sp>
      <p:pic>
        <p:nvPicPr>
          <p:cNvPr id="17" name="Content Placeholder 16" descr="A map of a city&#10;&#10;Description automatically generated">
            <a:extLst>
              <a:ext uri="{FF2B5EF4-FFF2-40B4-BE49-F238E27FC236}">
                <a16:creationId xmlns:a16="http://schemas.microsoft.com/office/drawing/2014/main" id="{76C5C594-5C09-8832-9314-759561579BDD}"/>
              </a:ext>
            </a:extLst>
          </p:cNvPr>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5100546" y="2569950"/>
            <a:ext cx="6917117" cy="3933107"/>
          </a:xfrm>
        </p:spPr>
      </p:pic>
      <p:sp>
        <p:nvSpPr>
          <p:cNvPr id="4" name="TextBox 3">
            <a:extLst>
              <a:ext uri="{FF2B5EF4-FFF2-40B4-BE49-F238E27FC236}">
                <a16:creationId xmlns:a16="http://schemas.microsoft.com/office/drawing/2014/main" id="{93CE4B99-C9D1-F478-C4B2-EAA7841F7AB0}"/>
              </a:ext>
            </a:extLst>
          </p:cNvPr>
          <p:cNvSpPr txBox="1"/>
          <p:nvPr/>
        </p:nvSpPr>
        <p:spPr>
          <a:xfrm>
            <a:off x="2628900" y="1710018"/>
            <a:ext cx="6934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latin typeface="Bahnschrift"/>
              </a:rPr>
              <a:t>Which areas in Metro Phoenix are most prone to accidents?</a:t>
            </a:r>
            <a:endParaRPr lang="en-US" b="1">
              <a:cs typeface="Calibri"/>
            </a:endParaRPr>
          </a:p>
        </p:txBody>
      </p:sp>
      <p:pic>
        <p:nvPicPr>
          <p:cNvPr id="7" name="Picture 6" descr="A screenshot of a computer&#10;&#10;Description automatically generated">
            <a:extLst>
              <a:ext uri="{FF2B5EF4-FFF2-40B4-BE49-F238E27FC236}">
                <a16:creationId xmlns:a16="http://schemas.microsoft.com/office/drawing/2014/main" id="{14C0FDAA-74FE-8B41-323D-DC6A6FF0F6F9}"/>
              </a:ext>
            </a:extLst>
          </p:cNvPr>
          <p:cNvPicPr>
            <a:picLocks noChangeAspect="1"/>
          </p:cNvPicPr>
          <p:nvPr/>
        </p:nvPicPr>
        <p:blipFill>
          <a:blip r:embed="rId13"/>
          <a:stretch>
            <a:fillRect/>
          </a:stretch>
        </p:blipFill>
        <p:spPr>
          <a:xfrm>
            <a:off x="784692" y="3314420"/>
            <a:ext cx="3876675" cy="2447925"/>
          </a:xfrm>
          <a:prstGeom prst="rect">
            <a:avLst/>
          </a:prstGeom>
        </p:spPr>
      </p:pic>
    </p:spTree>
    <p:extLst>
      <p:ext uri="{BB962C8B-B14F-4D97-AF65-F5344CB8AC3E}">
        <p14:creationId xmlns:p14="http://schemas.microsoft.com/office/powerpoint/2010/main" val="218505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6"/>
            <a:ext cx="2597908" cy="1327099"/>
            <a:chOff x="378542" y="100089"/>
            <a:chExt cx="5283864" cy="269917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89"/>
              <a:ext cx="5283864" cy="2699176"/>
              <a:chOff x="378542" y="100089"/>
              <a:chExt cx="5283864" cy="269917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89"/>
                <a:ext cx="3061775" cy="2699176"/>
                <a:chOff x="3819832" y="1793508"/>
                <a:chExt cx="3061775" cy="2699176"/>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79350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878044" y="648940"/>
            <a:ext cx="7194598"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 EXPLORATION</a:t>
            </a:r>
            <a:endParaRPr lang="en-US" sz="6000" b="1">
              <a:solidFill>
                <a:schemeClr val="bg1"/>
              </a:solidFill>
              <a:latin typeface="Bahnschrift" panose="020B0502040204020203" pitchFamily="34" charset="0"/>
            </a:endParaRPr>
          </a:p>
        </p:txBody>
      </p:sp>
      <p:sp>
        <p:nvSpPr>
          <p:cNvPr id="5" name="TextBox 4">
            <a:extLst>
              <a:ext uri="{FF2B5EF4-FFF2-40B4-BE49-F238E27FC236}">
                <a16:creationId xmlns:a16="http://schemas.microsoft.com/office/drawing/2014/main" id="{FA3E3841-EB99-92F8-B5F0-824D55287479}"/>
              </a:ext>
            </a:extLst>
          </p:cNvPr>
          <p:cNvSpPr txBox="1"/>
          <p:nvPr/>
        </p:nvSpPr>
        <p:spPr>
          <a:xfrm>
            <a:off x="533403" y="1778030"/>
            <a:ext cx="10840768" cy="1261884"/>
          </a:xfrm>
          <a:prstGeom prst="rect">
            <a:avLst/>
          </a:prstGeom>
          <a:noFill/>
        </p:spPr>
        <p:txBody>
          <a:bodyPr wrap="square" lIns="91440" tIns="45720" rIns="91440" bIns="45720" rtlCol="0" anchor="t">
            <a:spAutoFit/>
          </a:bodyPr>
          <a:lstStyle/>
          <a:p>
            <a:pPr algn="ctr"/>
            <a:r>
              <a:rPr lang="en-US" sz="2000" b="1" u="sng">
                <a:latin typeface="Bahnschrift"/>
                <a:cs typeface="Times New Roman"/>
              </a:rPr>
              <a:t>Which city has the most severe accidents in terms of traffic impact?</a:t>
            </a:r>
            <a:endParaRPr lang="en-US" sz="2000" b="1" u="sng">
              <a:latin typeface="Times New Roman" panose="02020603050405020304" pitchFamily="18" charset="0"/>
              <a:cs typeface="Times New Roman" panose="02020603050405020304" pitchFamily="18" charset="0"/>
            </a:endParaRPr>
          </a:p>
          <a:p>
            <a:pPr algn="ctr"/>
            <a:endParaRPr lang="en-US" b="1" u="sng">
              <a:latin typeface="Bahnschrift"/>
              <a:cs typeface="Times New Roman"/>
            </a:endParaRPr>
          </a:p>
          <a:p>
            <a:pPr marL="285750" indent="-285750">
              <a:buFont typeface="Arial" panose="020B0604020202020204" pitchFamily="34" charset="0"/>
              <a:buChar char="•"/>
            </a:pPr>
            <a:endParaRPr lang="en-US" sz="2000" b="1">
              <a:latin typeface="Times New Roman"/>
              <a:cs typeface="Times New Roman"/>
            </a:endParaRPr>
          </a:p>
          <a:p>
            <a:endParaRPr lang="en-US" b="1">
              <a:latin typeface="Calibri" panose="020F0502020204030204"/>
              <a:cs typeface="Calibri" panose="020F0502020204030204"/>
            </a:endParaRPr>
          </a:p>
        </p:txBody>
      </p:sp>
      <p:sp>
        <p:nvSpPr>
          <p:cNvPr id="7" name="AutoShape 2">
            <a:extLst>
              <a:ext uri="{FF2B5EF4-FFF2-40B4-BE49-F238E27FC236}">
                <a16:creationId xmlns:a16="http://schemas.microsoft.com/office/drawing/2014/main" id="{BF878DC2-AB84-BC8E-811F-2BCA898594FB}"/>
              </a:ext>
            </a:extLst>
          </p:cNvPr>
          <p:cNvSpPr>
            <a:spLocks noChangeAspect="1" noChangeArrowheads="1"/>
          </p:cNvSpPr>
          <p:nvPr/>
        </p:nvSpPr>
        <p:spPr bwMode="auto">
          <a:xfrm>
            <a:off x="5943600" y="3276600"/>
            <a:ext cx="3113314" cy="31133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descr="A graph of a number of people&#10;&#10;Description automatically generated with medium confidence">
            <a:extLst>
              <a:ext uri="{FF2B5EF4-FFF2-40B4-BE49-F238E27FC236}">
                <a16:creationId xmlns:a16="http://schemas.microsoft.com/office/drawing/2014/main" id="{A50BCD0F-AE2D-1E39-152B-80883A58BB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1667" y="2397977"/>
            <a:ext cx="7571881" cy="32457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E945734-D274-0596-3468-4BB17BA7EA51}"/>
              </a:ext>
            </a:extLst>
          </p:cNvPr>
          <p:cNvPicPr>
            <a:picLocks noChangeAspect="1"/>
          </p:cNvPicPr>
          <p:nvPr/>
        </p:nvPicPr>
        <p:blipFill>
          <a:blip r:embed="rId12"/>
          <a:stretch>
            <a:fillRect/>
          </a:stretch>
        </p:blipFill>
        <p:spPr>
          <a:xfrm>
            <a:off x="663389" y="2733675"/>
            <a:ext cx="3581400" cy="2914650"/>
          </a:xfrm>
          <a:prstGeom prst="rect">
            <a:avLst/>
          </a:prstGeom>
        </p:spPr>
      </p:pic>
      <p:sp>
        <p:nvSpPr>
          <p:cNvPr id="4" name="TextBox 3">
            <a:extLst>
              <a:ext uri="{FF2B5EF4-FFF2-40B4-BE49-F238E27FC236}">
                <a16:creationId xmlns:a16="http://schemas.microsoft.com/office/drawing/2014/main" id="{8F51F74E-9291-EE75-2001-C520490A1C29}"/>
              </a:ext>
            </a:extLst>
          </p:cNvPr>
          <p:cNvSpPr txBox="1"/>
          <p:nvPr/>
        </p:nvSpPr>
        <p:spPr>
          <a:xfrm>
            <a:off x="970429" y="5755341"/>
            <a:ext cx="1025114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Bahnschrift"/>
                <a:cs typeface="Segoe UI"/>
              </a:rPr>
              <a:t>​</a:t>
            </a:r>
            <a:r>
              <a:rPr lang="en-US" b="1">
                <a:highlight>
                  <a:srgbClr val="FFFF00"/>
                </a:highlight>
                <a:latin typeface="Bahnschrift"/>
                <a:cs typeface="Segoe UI"/>
              </a:rPr>
              <a:t>Buckeye has the most severe accidents; the average severity is 2.178</a:t>
            </a:r>
            <a:endParaRPr lang="en-US" sz="1600" b="1">
              <a:latin typeface="Bahnschrift"/>
              <a:cs typeface="Segoe UI"/>
            </a:endParaRPr>
          </a:p>
          <a:p>
            <a:pPr algn="ctr"/>
            <a:endParaRPr lang="en-US" b="1">
              <a:highlight>
                <a:srgbClr val="FFFF00"/>
              </a:highlight>
              <a:latin typeface="Bahnschrift"/>
              <a:cs typeface="Segoe UI"/>
            </a:endParaRPr>
          </a:p>
          <a:p>
            <a:pPr algn="ctr"/>
            <a:r>
              <a:rPr lang="en-US" sz="1600">
                <a:latin typeface="Bahnschrift"/>
                <a:cs typeface="Segoe UI"/>
              </a:rPr>
              <a:t>Note:  </a:t>
            </a:r>
            <a:r>
              <a:rPr lang="en-US" sz="1600" i="1">
                <a:latin typeface="Bahnschrift"/>
                <a:cs typeface="Segoe UI"/>
              </a:rPr>
              <a:t>"</a:t>
            </a:r>
            <a:r>
              <a:rPr lang="en-US" sz="1600" i="1">
                <a:solidFill>
                  <a:srgbClr val="000000"/>
                </a:solidFill>
                <a:latin typeface="Bahnschrift"/>
                <a:ea typeface="+mn-lt"/>
                <a:cs typeface="Segoe UI"/>
              </a:rPr>
              <a:t>S</a:t>
            </a:r>
            <a:r>
              <a:rPr lang="en-US" sz="1600" i="1">
                <a:solidFill>
                  <a:srgbClr val="3C4043"/>
                </a:solidFill>
                <a:latin typeface="Bahnschrift"/>
                <a:ea typeface="+mn-lt"/>
                <a:cs typeface="Calibri"/>
              </a:rPr>
              <a:t>everity</a:t>
            </a:r>
            <a:r>
              <a:rPr lang="en-US" sz="1600" i="1">
                <a:solidFill>
                  <a:srgbClr val="3C4043"/>
                </a:solidFill>
                <a:latin typeface="Bahnschrift"/>
                <a:ea typeface="+mn-lt"/>
                <a:cs typeface="+mn-lt"/>
              </a:rPr>
              <a:t> is primarily defined based on the impact on traffic flow, rather than the incident itself." </a:t>
            </a:r>
            <a:endParaRPr lang="en-US" sz="1600" i="1">
              <a:solidFill>
                <a:srgbClr val="000000"/>
              </a:solidFill>
              <a:latin typeface="Bahnschrift"/>
              <a:cs typeface="Segoe UI"/>
            </a:endParaRPr>
          </a:p>
          <a:p>
            <a:pPr algn="ctr"/>
            <a:r>
              <a:rPr lang="en-US" sz="1600" b="1">
                <a:solidFill>
                  <a:srgbClr val="202124"/>
                </a:solidFill>
                <a:latin typeface="Bahnschrift"/>
                <a:hlinkClick r:id="rId13"/>
              </a:rPr>
              <a:t>Sobhan Moosavi</a:t>
            </a:r>
            <a:r>
              <a:rPr lang="en-US" sz="1600" b="1">
                <a:solidFill>
                  <a:srgbClr val="202124"/>
                </a:solidFill>
                <a:latin typeface="Bahnschrift"/>
                <a:cs typeface="Calibri"/>
              </a:rPr>
              <a:t> </a:t>
            </a:r>
            <a:r>
              <a:rPr lang="en-US" sz="1600">
                <a:solidFill>
                  <a:srgbClr val="3C4043"/>
                </a:solidFill>
                <a:latin typeface="Bahnschrift"/>
                <a:cs typeface="Calibri"/>
              </a:rPr>
              <a:t>(dataset Creator)</a:t>
            </a:r>
            <a:endParaRPr lang="en-US" sz="1600">
              <a:latin typeface="Bahnschrift"/>
            </a:endParaRPr>
          </a:p>
        </p:txBody>
      </p:sp>
    </p:spTree>
    <p:extLst>
      <p:ext uri="{BB962C8B-B14F-4D97-AF65-F5344CB8AC3E}">
        <p14:creationId xmlns:p14="http://schemas.microsoft.com/office/powerpoint/2010/main" val="213739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6302"/>
            <a:ext cx="2583439" cy="1315013"/>
            <a:chOff x="378542" y="124672"/>
            <a:chExt cx="5254435" cy="2674593"/>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4672"/>
              <a:ext cx="5254435" cy="2674593"/>
              <a:chOff x="378542" y="124672"/>
              <a:chExt cx="5254435" cy="2674593"/>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4672"/>
                <a:ext cx="3032346" cy="2674593"/>
                <a:chOff x="3819832" y="1818091"/>
                <a:chExt cx="3032346" cy="2674593"/>
              </a:xfrm>
            </p:grpSpPr>
            <p:sp>
              <p:nvSpPr>
                <p:cNvPr id="6" name="TextBox 5">
                  <a:extLst>
                    <a:ext uri="{FF2B5EF4-FFF2-40B4-BE49-F238E27FC236}">
                      <a16:creationId xmlns:a16="http://schemas.microsoft.com/office/drawing/2014/main" id="{48801408-49D6-2F8A-F50C-986DEB2C8DC2}"/>
                    </a:ext>
                  </a:extLst>
                </p:cNvPr>
                <p:cNvSpPr txBox="1"/>
                <p:nvPr/>
              </p:nvSpPr>
              <p:spPr>
                <a:xfrm>
                  <a:off x="3868088" y="1818091"/>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6949338" cy="923330"/>
          </a:xfrm>
          <a:prstGeom prst="rect">
            <a:avLst/>
          </a:prstGeom>
          <a:noFill/>
        </p:spPr>
        <p:txBody>
          <a:bodyPr wrap="none" rtlCol="0">
            <a:spAutoFit/>
          </a:bodyPr>
          <a:lstStyle/>
          <a:p>
            <a:r>
              <a:rPr lang="en-US" sz="5400" b="1">
                <a:solidFill>
                  <a:schemeClr val="bg1"/>
                </a:solidFill>
                <a:latin typeface="Bahnschrift" panose="020B0502040204020203" pitchFamily="34" charset="0"/>
              </a:rPr>
              <a:t>WEATHER CONDITION</a:t>
            </a:r>
          </a:p>
        </p:txBody>
      </p:sp>
      <p:pic>
        <p:nvPicPr>
          <p:cNvPr id="19" name="Content Placeholder 18" descr="A graph with text and numbers&#10;&#10;Description automatically generated with medium confidence">
            <a:extLst>
              <a:ext uri="{FF2B5EF4-FFF2-40B4-BE49-F238E27FC236}">
                <a16:creationId xmlns:a16="http://schemas.microsoft.com/office/drawing/2014/main" id="{A3B07158-C9DD-3B75-289A-E5E810AB2E8A}"/>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515339" y="2320052"/>
            <a:ext cx="8835289" cy="4277767"/>
          </a:xfrm>
        </p:spPr>
      </p:pic>
      <p:sp>
        <p:nvSpPr>
          <p:cNvPr id="3" name="TextBox 2">
            <a:extLst>
              <a:ext uri="{FF2B5EF4-FFF2-40B4-BE49-F238E27FC236}">
                <a16:creationId xmlns:a16="http://schemas.microsoft.com/office/drawing/2014/main" id="{F09CD363-A422-0910-2086-4EB1ED8B6BD0}"/>
              </a:ext>
            </a:extLst>
          </p:cNvPr>
          <p:cNvSpPr txBox="1"/>
          <p:nvPr/>
        </p:nvSpPr>
        <p:spPr>
          <a:xfrm>
            <a:off x="3121959" y="1710019"/>
            <a:ext cx="83349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latin typeface="Bahnschrift"/>
              </a:rPr>
              <a:t>Does weather condition impact the volume of accidents? </a:t>
            </a:r>
          </a:p>
        </p:txBody>
      </p:sp>
      <p:sp>
        <p:nvSpPr>
          <p:cNvPr id="4" name="TextBox 3">
            <a:extLst>
              <a:ext uri="{FF2B5EF4-FFF2-40B4-BE49-F238E27FC236}">
                <a16:creationId xmlns:a16="http://schemas.microsoft.com/office/drawing/2014/main" id="{FE08C9C9-DE18-97BB-F89F-808867E4DC5C}"/>
              </a:ext>
            </a:extLst>
          </p:cNvPr>
          <p:cNvSpPr txBox="1"/>
          <p:nvPr/>
        </p:nvSpPr>
        <p:spPr>
          <a:xfrm>
            <a:off x="9287573" y="353560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a:rPr>
              <a:t>Per AzFamily.com, Phoenix sees about 300 sunny days per year</a:t>
            </a:r>
            <a:endParaRPr lang="en-US" dirty="0">
              <a:latin typeface="Bahnschrift"/>
              <a:cs typeface="Calibri"/>
            </a:endParaRPr>
          </a:p>
        </p:txBody>
      </p:sp>
    </p:spTree>
    <p:extLst>
      <p:ext uri="{BB962C8B-B14F-4D97-AF65-F5344CB8AC3E}">
        <p14:creationId xmlns:p14="http://schemas.microsoft.com/office/powerpoint/2010/main" val="155773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485671"/>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a:latin typeface="Bahnschrift" panose="020B0502040204020203" pitchFamily="34" charset="0"/>
              </a:rPr>
              <a:t>OVERVIEW</a:t>
            </a: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86661"/>
            <a:ext cx="2590657" cy="1294654"/>
            <a:chOff x="378542" y="166080"/>
            <a:chExt cx="5269116" cy="263318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66080"/>
              <a:ext cx="5269116" cy="2633185"/>
              <a:chOff x="378542" y="166080"/>
              <a:chExt cx="5269116" cy="263318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66080"/>
                <a:ext cx="3047027" cy="2633185"/>
                <a:chOff x="3819832" y="1859499"/>
                <a:chExt cx="3047027" cy="2633185"/>
              </a:xfrm>
            </p:grpSpPr>
            <p:sp>
              <p:nvSpPr>
                <p:cNvPr id="6" name="TextBox 5">
                  <a:extLst>
                    <a:ext uri="{FF2B5EF4-FFF2-40B4-BE49-F238E27FC236}">
                      <a16:creationId xmlns:a16="http://schemas.microsoft.com/office/drawing/2014/main" id="{48801408-49D6-2F8A-F50C-986DEB2C8DC2}"/>
                    </a:ext>
                  </a:extLst>
                </p:cNvPr>
                <p:cNvSpPr txBox="1"/>
                <p:nvPr/>
              </p:nvSpPr>
              <p:spPr>
                <a:xfrm>
                  <a:off x="3882769" y="1859499"/>
                  <a:ext cx="2984090" cy="2441338"/>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flag with a star&#10;&#10;Description automatically generated">
            <a:extLst>
              <a:ext uri="{FF2B5EF4-FFF2-40B4-BE49-F238E27FC236}">
                <a16:creationId xmlns:a16="http://schemas.microsoft.com/office/drawing/2014/main" id="{CB8A87E6-AD24-2565-D63A-C5D1E772C5FE}"/>
              </a:ext>
            </a:extLst>
          </p:cNvPr>
          <p:cNvPicPr>
            <a:picLocks noChangeAspect="1"/>
          </p:cNvPicPr>
          <p:nvPr/>
        </p:nvPicPr>
        <p:blipFill>
          <a:blip r:embed="rId11">
            <a:alphaModFix amt="15000"/>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738" y="1634679"/>
            <a:ext cx="12192000" cy="8168637"/>
          </a:xfrm>
          <a:prstGeom prst="rect">
            <a:avLst/>
          </a:prstGeom>
        </p:spPr>
      </p:pic>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Content Placeholder 2">
            <a:extLst>
              <a:ext uri="{FF2B5EF4-FFF2-40B4-BE49-F238E27FC236}">
                <a16:creationId xmlns:a16="http://schemas.microsoft.com/office/drawing/2014/main" id="{426768AB-AED4-28D5-8091-B3B3EFF40554}"/>
              </a:ext>
            </a:extLst>
          </p:cNvPr>
          <p:cNvSpPr>
            <a:spLocks noGrp="1"/>
          </p:cNvSpPr>
          <p:nvPr>
            <p:ph idx="1"/>
          </p:nvPr>
        </p:nvSpPr>
        <p:spPr>
          <a:xfrm>
            <a:off x="845349" y="2170150"/>
            <a:ext cx="10515600" cy="4351338"/>
          </a:xfrm>
        </p:spPr>
        <p:txBody>
          <a:bodyPr vert="horz" lIns="91440" tIns="45720" rIns="91440" bIns="45720" rtlCol="0" anchor="t">
            <a:normAutofit fontScale="92500"/>
          </a:bodyPr>
          <a:lstStyle/>
          <a:p>
            <a:r>
              <a:rPr lang="en-US" sz="2400" b="1" dirty="0">
                <a:latin typeface="Bahnschrift"/>
                <a:ea typeface="+mn-lt"/>
                <a:cs typeface="+mn-lt"/>
              </a:rPr>
              <a:t>The goal of this project is to analyze traffic accidents in the Metro Phoenix area to identify high-risk areas and determine the factors influencing accident volume and severity.</a:t>
            </a:r>
          </a:p>
          <a:p>
            <a:endParaRPr lang="en-US" sz="2400" b="1" dirty="0">
              <a:latin typeface="Bahnschrift"/>
              <a:ea typeface="+mn-lt"/>
              <a:cs typeface="+mn-lt"/>
            </a:endParaRPr>
          </a:p>
          <a:p>
            <a:r>
              <a:rPr lang="en-US" sz="2400" b="1" dirty="0">
                <a:latin typeface="Bahnschrift"/>
                <a:ea typeface="+mn-lt"/>
                <a:cs typeface="+mn-lt"/>
              </a:rPr>
              <a:t>Machine learning techniques will be utilized to predict future accidents and create visualizations to compare accident rates and severity across various time periods and conditions within the Phoenix Metropolitan area.</a:t>
            </a:r>
          </a:p>
          <a:p>
            <a:pPr marL="0" indent="0">
              <a:buNone/>
            </a:pPr>
            <a:endParaRPr lang="en-US" sz="2400" b="1" dirty="0">
              <a:latin typeface="Bahnschrift"/>
              <a:ea typeface="+mn-lt"/>
              <a:cs typeface="+mn-lt"/>
            </a:endParaRPr>
          </a:p>
          <a:p>
            <a:r>
              <a:rPr lang="en-US" sz="2400" b="1" dirty="0">
                <a:latin typeface="Bahnschrift"/>
                <a:ea typeface="+mn-lt"/>
                <a:cs typeface="+mn-lt"/>
              </a:rPr>
              <a:t>The final deliverables will include an interactive map, comprehensive comparative analysis, and detailed documentation of findings and recommendations. These will help city planners and policymakers improve road safety by identifying high-risk areas and potential causes of accidents.</a:t>
            </a:r>
          </a:p>
        </p:txBody>
      </p:sp>
      <p:sp>
        <p:nvSpPr>
          <p:cNvPr id="31" name="TextBox 30">
            <a:extLst>
              <a:ext uri="{FF2B5EF4-FFF2-40B4-BE49-F238E27FC236}">
                <a16:creationId xmlns:a16="http://schemas.microsoft.com/office/drawing/2014/main" id="{69C248E8-2549-A69E-EEE5-15A89CC21E4D}"/>
              </a:ext>
            </a:extLst>
          </p:cNvPr>
          <p:cNvSpPr txBox="1"/>
          <p:nvPr/>
        </p:nvSpPr>
        <p:spPr>
          <a:xfrm>
            <a:off x="9281651" y="6572064"/>
            <a:ext cx="4414685" cy="230832"/>
          </a:xfrm>
          <a:prstGeom prst="rect">
            <a:avLst/>
          </a:prstGeom>
          <a:noFill/>
        </p:spPr>
        <p:txBody>
          <a:bodyPr wrap="square" rtlCol="0">
            <a:spAutoFit/>
          </a:bodyPr>
          <a:lstStyle/>
          <a:p>
            <a:r>
              <a:rPr lang="en-US" sz="900" dirty="0">
                <a:hlinkClick r:id="rId12" tooltip="https://www.familysearch.org/wiki/en/Arizona_Military_Records"/>
              </a:rPr>
              <a:t>This Photo</a:t>
            </a:r>
            <a:r>
              <a:rPr lang="en-US" sz="900" dirty="0"/>
              <a:t> by Unknown Author is licensed under </a:t>
            </a:r>
            <a:r>
              <a:rPr lang="en-US" sz="900" dirty="0">
                <a:hlinkClick r:id="rId13" tooltip="https://creativecommons.org/licenses/by-sa/3.0/"/>
              </a:rPr>
              <a:t>CC BY-SA</a:t>
            </a:r>
            <a:endParaRPr lang="en-US" sz="900" dirty="0"/>
          </a:p>
        </p:txBody>
      </p:sp>
    </p:spTree>
    <p:extLst>
      <p:ext uri="{BB962C8B-B14F-4D97-AF65-F5344CB8AC3E}">
        <p14:creationId xmlns:p14="http://schemas.microsoft.com/office/powerpoint/2010/main" val="4264808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6"/>
            <a:ext cx="2573007" cy="1327099"/>
            <a:chOff x="378542" y="100090"/>
            <a:chExt cx="5233218" cy="269917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90"/>
              <a:ext cx="5233218" cy="2699175"/>
              <a:chOff x="378542" y="100090"/>
              <a:chExt cx="5233218" cy="269917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90"/>
                <a:ext cx="3011129" cy="2699175"/>
                <a:chOff x="3819832" y="1793509"/>
                <a:chExt cx="3011129" cy="2699175"/>
              </a:xfrm>
            </p:grpSpPr>
            <p:sp>
              <p:nvSpPr>
                <p:cNvPr id="6" name="TextBox 5">
                  <a:extLst>
                    <a:ext uri="{FF2B5EF4-FFF2-40B4-BE49-F238E27FC236}">
                      <a16:creationId xmlns:a16="http://schemas.microsoft.com/office/drawing/2014/main" id="{48801408-49D6-2F8A-F50C-986DEB2C8DC2}"/>
                    </a:ext>
                  </a:extLst>
                </p:cNvPr>
                <p:cNvSpPr txBox="1"/>
                <p:nvPr/>
              </p:nvSpPr>
              <p:spPr>
                <a:xfrm>
                  <a:off x="3846871" y="1793509"/>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6976590"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MONSOON SEASON</a:t>
            </a:r>
          </a:p>
        </p:txBody>
      </p:sp>
      <p:pic>
        <p:nvPicPr>
          <p:cNvPr id="3" name="Picture 2">
            <a:extLst>
              <a:ext uri="{FF2B5EF4-FFF2-40B4-BE49-F238E27FC236}">
                <a16:creationId xmlns:a16="http://schemas.microsoft.com/office/drawing/2014/main" id="{F0208924-1616-A0EB-628C-AE1157F35346}"/>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7544182" y="2085054"/>
            <a:ext cx="3777663" cy="3869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graph&#10;&#10;Description automatically generated">
            <a:extLst>
              <a:ext uri="{FF2B5EF4-FFF2-40B4-BE49-F238E27FC236}">
                <a16:creationId xmlns:a16="http://schemas.microsoft.com/office/drawing/2014/main" id="{B03DF479-43E3-3C7B-D12D-9B37B0F1A5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911" y="2086349"/>
            <a:ext cx="5947684" cy="3747648"/>
          </a:xfrm>
          <a:prstGeom prst="rect">
            <a:avLst/>
          </a:prstGeom>
        </p:spPr>
      </p:pic>
      <p:sp>
        <p:nvSpPr>
          <p:cNvPr id="4" name="TextBox 3">
            <a:extLst>
              <a:ext uri="{FF2B5EF4-FFF2-40B4-BE49-F238E27FC236}">
                <a16:creationId xmlns:a16="http://schemas.microsoft.com/office/drawing/2014/main" id="{4AFA6160-5565-F430-B348-DE1225EB93F8}"/>
              </a:ext>
            </a:extLst>
          </p:cNvPr>
          <p:cNvSpPr txBox="1"/>
          <p:nvPr/>
        </p:nvSpPr>
        <p:spPr>
          <a:xfrm>
            <a:off x="217625" y="5828131"/>
            <a:ext cx="117484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en-US">
                <a:latin typeface="Bahnschrift"/>
                <a:cs typeface="Times New Roman"/>
              </a:rPr>
            </a:br>
            <a:r>
              <a:rPr lang="en-US" b="1">
                <a:highlight>
                  <a:srgbClr val="FFFF00"/>
                </a:highlight>
                <a:latin typeface="Bahnschrift"/>
              </a:rPr>
              <a:t>The data does not support that the Monsoon season (July-September) has a negative affect the number of </a:t>
            </a:r>
            <a:r>
              <a:rPr lang="en-US" b="1">
                <a:highlight>
                  <a:srgbClr val="FFFF00"/>
                </a:highlight>
                <a:latin typeface="Bahnschrift"/>
                <a:cs typeface="Times New Roman"/>
              </a:rPr>
              <a:t>​</a:t>
            </a:r>
            <a:r>
              <a:rPr lang="en-US" b="1">
                <a:highlight>
                  <a:srgbClr val="FFFF00"/>
                </a:highlight>
                <a:latin typeface="Bahnschrift"/>
              </a:rPr>
              <a:t>traffic accidents vs the rest of the year. </a:t>
            </a:r>
            <a:endParaRPr lang="en-US" b="1">
              <a:highlight>
                <a:srgbClr val="FFFF00"/>
              </a:highlight>
              <a:latin typeface="Bahnschrift"/>
              <a:ea typeface="Calibri"/>
              <a:cs typeface="Calibri"/>
            </a:endParaRPr>
          </a:p>
        </p:txBody>
      </p:sp>
    </p:spTree>
    <p:extLst>
      <p:ext uri="{BB962C8B-B14F-4D97-AF65-F5344CB8AC3E}">
        <p14:creationId xmlns:p14="http://schemas.microsoft.com/office/powerpoint/2010/main" val="644931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7472515" y="1485671"/>
            <a:ext cx="4719483"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6"/>
            <a:ext cx="2590240" cy="1327099"/>
            <a:chOff x="378542" y="100089"/>
            <a:chExt cx="5268268" cy="269917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89"/>
              <a:ext cx="5268268" cy="2699176"/>
              <a:chOff x="378542" y="100089"/>
              <a:chExt cx="5268268" cy="269917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89"/>
                <a:ext cx="3046179" cy="2699176"/>
                <a:chOff x="3819832" y="1793508"/>
                <a:chExt cx="3046179" cy="2699176"/>
              </a:xfrm>
            </p:grpSpPr>
            <p:sp>
              <p:nvSpPr>
                <p:cNvPr id="6" name="TextBox 5">
                  <a:extLst>
                    <a:ext uri="{FF2B5EF4-FFF2-40B4-BE49-F238E27FC236}">
                      <a16:creationId xmlns:a16="http://schemas.microsoft.com/office/drawing/2014/main" id="{48801408-49D6-2F8A-F50C-986DEB2C8DC2}"/>
                    </a:ext>
                  </a:extLst>
                </p:cNvPr>
                <p:cNvSpPr txBox="1"/>
                <p:nvPr/>
              </p:nvSpPr>
              <p:spPr>
                <a:xfrm>
                  <a:off x="3881921" y="179350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extBox 2">
            <a:extLst>
              <a:ext uri="{FF2B5EF4-FFF2-40B4-BE49-F238E27FC236}">
                <a16:creationId xmlns:a16="http://schemas.microsoft.com/office/drawing/2014/main" id="{31E2E5B3-D26E-015D-4D2E-E21D4B3C71FD}"/>
              </a:ext>
            </a:extLst>
          </p:cNvPr>
          <p:cNvSpPr txBox="1"/>
          <p:nvPr/>
        </p:nvSpPr>
        <p:spPr>
          <a:xfrm>
            <a:off x="3194540" y="646462"/>
            <a:ext cx="8562383" cy="1015663"/>
          </a:xfrm>
          <a:prstGeom prst="rect">
            <a:avLst/>
          </a:prstGeom>
          <a:noFill/>
        </p:spPr>
        <p:txBody>
          <a:bodyPr wrap="square" lIns="91440" tIns="45720" rIns="91440" bIns="45720" anchor="t">
            <a:spAutoFit/>
          </a:bodyPr>
          <a:lstStyle/>
          <a:p>
            <a:pPr algn="ctr"/>
            <a:r>
              <a:rPr lang="en-US" sz="6000" b="1">
                <a:solidFill>
                  <a:schemeClr val="bg1"/>
                </a:solidFill>
                <a:latin typeface="Bahnschrift"/>
              </a:rPr>
              <a:t>DATA INTERPRETATION</a:t>
            </a:r>
            <a:endParaRPr lang="en-US" sz="6000" b="1">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id="{9F9B2F64-FB9B-F411-B035-9C7D5F9908BE}"/>
              </a:ext>
            </a:extLst>
          </p:cNvPr>
          <p:cNvSpPr txBox="1"/>
          <p:nvPr/>
        </p:nvSpPr>
        <p:spPr>
          <a:xfrm>
            <a:off x="503267" y="1811318"/>
            <a:ext cx="6096000" cy="5047536"/>
          </a:xfrm>
          <a:prstGeom prst="rect">
            <a:avLst/>
          </a:prstGeom>
          <a:noFill/>
        </p:spPr>
        <p:txBody>
          <a:bodyPr wrap="square" lIns="91440" tIns="45720" rIns="91440" bIns="45720" anchor="t">
            <a:spAutoFit/>
          </a:bodyPr>
          <a:lstStyle/>
          <a:p>
            <a:r>
              <a:rPr lang="en-US" sz="1400" b="1">
                <a:latin typeface="Bahnschrift"/>
                <a:ea typeface="+mn-lt"/>
                <a:cs typeface="+mn-lt"/>
              </a:rPr>
              <a:t>Key Findings:</a:t>
            </a:r>
            <a:endParaRPr lang="en-US" sz="1400" b="1">
              <a:latin typeface="Bahnschrift"/>
              <a:ea typeface="+mn-lt"/>
              <a:cs typeface="Calibri"/>
            </a:endParaRPr>
          </a:p>
          <a:p>
            <a:pPr marL="628650" lvl="1" indent="-171450">
              <a:buFont typeface="Courier New"/>
              <a:buChar char="o"/>
            </a:pPr>
            <a:r>
              <a:rPr lang="en-US" sz="1400" b="1">
                <a:latin typeface="Bahnschrift"/>
                <a:ea typeface="+mn-lt"/>
                <a:cs typeface="+mn-lt"/>
              </a:rPr>
              <a:t>High Accident Rates:</a:t>
            </a:r>
            <a:r>
              <a:rPr lang="en-US" sz="1400">
                <a:latin typeface="Bahnschrift"/>
                <a:ea typeface="+mn-lt"/>
                <a:cs typeface="+mn-lt"/>
              </a:rPr>
              <a:t> Notable in Phoenix and major highways.</a:t>
            </a:r>
            <a:endParaRPr lang="en-US" sz="1400">
              <a:latin typeface="Bahnschrift"/>
              <a:cs typeface="Calibri" panose="020F0502020204030204"/>
            </a:endParaRPr>
          </a:p>
          <a:p>
            <a:pPr marL="628650" lvl="1" indent="-171450">
              <a:buFont typeface="Courier New"/>
              <a:buChar char="o"/>
            </a:pPr>
            <a:r>
              <a:rPr lang="en-US" sz="1400" b="1">
                <a:latin typeface="Bahnschrift"/>
                <a:ea typeface="+mn-lt"/>
                <a:cs typeface="+mn-lt"/>
              </a:rPr>
              <a:t>Impact Levels:</a:t>
            </a:r>
            <a:r>
              <a:rPr lang="en-US" sz="1400">
                <a:latin typeface="Bahnschrift"/>
                <a:ea typeface="+mn-lt"/>
                <a:cs typeface="+mn-lt"/>
              </a:rPr>
              <a:t> Most accidents have a moderate impact on traffic (Level 2).</a:t>
            </a:r>
            <a:endParaRPr lang="en-US" sz="1400">
              <a:latin typeface="Bahnschrift"/>
              <a:cs typeface="Calibri" panose="020F0502020204030204"/>
            </a:endParaRPr>
          </a:p>
          <a:p>
            <a:endParaRPr lang="en-US" sz="1400">
              <a:latin typeface="Bahnschrift"/>
              <a:ea typeface="+mn-lt"/>
              <a:cs typeface="+mn-lt"/>
            </a:endParaRPr>
          </a:p>
          <a:p>
            <a:r>
              <a:rPr lang="en-US" sz="1400" b="1">
                <a:latin typeface="Bahnschrift"/>
                <a:ea typeface="+mn-lt"/>
                <a:cs typeface="+mn-lt"/>
              </a:rPr>
              <a:t>Patterns and Trends:</a:t>
            </a:r>
            <a:endParaRPr lang="en-US" sz="1400">
              <a:latin typeface="Bahnschrift"/>
              <a:cs typeface="Calibri" panose="020F0502020204030204"/>
            </a:endParaRPr>
          </a:p>
          <a:p>
            <a:pPr marL="628650" lvl="1" indent="-171450">
              <a:buFont typeface="Courier New"/>
              <a:buChar char="o"/>
            </a:pPr>
            <a:r>
              <a:rPr lang="en-US" sz="1400" b="1">
                <a:latin typeface="Bahnschrift"/>
                <a:ea typeface="+mn-lt"/>
                <a:cs typeface="+mn-lt"/>
              </a:rPr>
              <a:t>Peak Times:</a:t>
            </a:r>
            <a:r>
              <a:rPr lang="en-US" sz="1400">
                <a:latin typeface="Bahnschrift"/>
                <a:ea typeface="+mn-lt"/>
                <a:cs typeface="+mn-lt"/>
              </a:rPr>
              <a:t> Accidents are most frequent during rush hours and daytime, particularly in clear weather.</a:t>
            </a:r>
            <a:endParaRPr lang="en-US" sz="1400">
              <a:latin typeface="Bahnschrift"/>
              <a:cs typeface="Calibri" panose="020F0502020204030204"/>
            </a:endParaRPr>
          </a:p>
          <a:p>
            <a:pPr marL="628650" lvl="1" indent="-171450">
              <a:buFont typeface="Courier New"/>
              <a:buChar char="o"/>
            </a:pPr>
            <a:r>
              <a:rPr lang="en-US" sz="1400" b="1">
                <a:latin typeface="Bahnschrift"/>
                <a:ea typeface="+mn-lt"/>
                <a:cs typeface="+mn-lt"/>
              </a:rPr>
              <a:t>Severity:</a:t>
            </a:r>
            <a:r>
              <a:rPr lang="en-US" sz="1400">
                <a:latin typeface="Bahnschrift"/>
                <a:ea typeface="+mn-lt"/>
                <a:cs typeface="+mn-lt"/>
              </a:rPr>
              <a:t> Higher severity accidents are common in Phoenix, especially on highways.</a:t>
            </a:r>
            <a:endParaRPr lang="en-US" sz="1400">
              <a:latin typeface="Bahnschrift"/>
              <a:cs typeface="Calibri" panose="020F0502020204030204"/>
            </a:endParaRPr>
          </a:p>
          <a:p>
            <a:endParaRPr lang="en-US" sz="1400">
              <a:latin typeface="Bahnschrift"/>
              <a:ea typeface="+mn-lt"/>
              <a:cs typeface="+mn-lt"/>
            </a:endParaRPr>
          </a:p>
          <a:p>
            <a:r>
              <a:rPr lang="en-US" sz="1400" b="1">
                <a:latin typeface="Bahnschrift"/>
                <a:ea typeface="+mn-lt"/>
                <a:cs typeface="+mn-lt"/>
              </a:rPr>
              <a:t>Insights and Implications:</a:t>
            </a:r>
            <a:endParaRPr lang="en-US" sz="1400">
              <a:latin typeface="Bahnschrift"/>
              <a:cs typeface="Calibri" panose="020F0502020204030204"/>
            </a:endParaRPr>
          </a:p>
          <a:p>
            <a:pPr lvl="1">
              <a:buFont typeface="Courier New"/>
              <a:buChar char="o"/>
            </a:pPr>
            <a:r>
              <a:rPr lang="en-US" sz="1400" b="1">
                <a:latin typeface="Bahnschrift"/>
                <a:ea typeface="+mn-lt"/>
                <a:cs typeface="+mn-lt"/>
              </a:rPr>
              <a:t>Traffic Signals and Crossings:</a:t>
            </a:r>
            <a:r>
              <a:rPr lang="en-US" sz="1400">
                <a:latin typeface="Bahnschrift"/>
                <a:ea typeface="+mn-lt"/>
                <a:cs typeface="+mn-lt"/>
              </a:rPr>
              <a:t> Frequent accidents at these locations may require infrastructure evaluation and redesign.</a:t>
            </a:r>
            <a:endParaRPr lang="en-US" sz="1400">
              <a:latin typeface="Bahnschrift"/>
              <a:cs typeface="Calibri" panose="020F0502020204030204"/>
            </a:endParaRPr>
          </a:p>
          <a:p>
            <a:pPr lvl="1">
              <a:buFont typeface="Courier New"/>
              <a:buChar char="o"/>
            </a:pPr>
            <a:r>
              <a:rPr lang="en-US" sz="1400" b="1">
                <a:latin typeface="Bahnschrift"/>
                <a:ea typeface="+mn-lt"/>
                <a:cs typeface="+mn-lt"/>
              </a:rPr>
              <a:t>Targeted Interventions:</a:t>
            </a:r>
            <a:r>
              <a:rPr lang="en-US" sz="1400">
                <a:latin typeface="Bahnschrift"/>
                <a:ea typeface="+mn-lt"/>
                <a:cs typeface="+mn-lt"/>
              </a:rPr>
              <a:t> Specific high-severity areas need focused attention and improvements.</a:t>
            </a:r>
            <a:endParaRPr lang="en-US" sz="1400">
              <a:latin typeface="Bahnschrift"/>
              <a:cs typeface="Calibri" panose="020F0502020204030204"/>
            </a:endParaRPr>
          </a:p>
          <a:p>
            <a:endParaRPr lang="en-US" sz="1400">
              <a:latin typeface="Bahnschrift"/>
              <a:ea typeface="+mn-lt"/>
              <a:cs typeface="+mn-lt"/>
            </a:endParaRPr>
          </a:p>
          <a:p>
            <a:r>
              <a:rPr lang="en-US" sz="1400" b="1">
                <a:latin typeface="Bahnschrift"/>
                <a:ea typeface="+mn-lt"/>
                <a:cs typeface="+mn-lt"/>
              </a:rPr>
              <a:t>Recommendations:</a:t>
            </a:r>
            <a:endParaRPr lang="en-US" sz="1400">
              <a:latin typeface="Bahnschrift"/>
              <a:cs typeface="Calibri" panose="020F0502020204030204"/>
            </a:endParaRPr>
          </a:p>
          <a:p>
            <a:pPr lvl="1">
              <a:buFont typeface="Courier New"/>
              <a:buChar char="o"/>
            </a:pPr>
            <a:r>
              <a:rPr lang="en-US" sz="1400" b="1">
                <a:latin typeface="Bahnschrift"/>
                <a:ea typeface="+mn-lt"/>
                <a:cs typeface="+mn-lt"/>
              </a:rPr>
              <a:t>Infrastructure Improvements:</a:t>
            </a:r>
            <a:r>
              <a:rPr lang="en-US" sz="1400">
                <a:latin typeface="Bahnschrift"/>
                <a:ea typeface="+mn-lt"/>
                <a:cs typeface="+mn-lt"/>
              </a:rPr>
              <a:t> Enhance safety measures in high-severity accident zones.</a:t>
            </a:r>
            <a:endParaRPr lang="en-US" sz="1400">
              <a:latin typeface="Bahnschrift"/>
              <a:cs typeface="Calibri" panose="020F0502020204030204"/>
            </a:endParaRPr>
          </a:p>
          <a:p>
            <a:pPr lvl="1">
              <a:buFont typeface="Courier New"/>
              <a:buChar char="o"/>
            </a:pPr>
            <a:r>
              <a:rPr lang="en-US" sz="1400" b="1">
                <a:latin typeface="Bahnschrift"/>
                <a:ea typeface="+mn-lt"/>
                <a:cs typeface="+mn-lt"/>
              </a:rPr>
              <a:t>Further Research:</a:t>
            </a:r>
            <a:r>
              <a:rPr lang="en-US" sz="1400">
                <a:latin typeface="Bahnschrift"/>
                <a:ea typeface="+mn-lt"/>
                <a:cs typeface="+mn-lt"/>
              </a:rPr>
              <a:t> Investigate other factors affecting drivers, especially since most accidents occur in clear weather.</a:t>
            </a:r>
            <a:endParaRPr lang="en-US" sz="1400">
              <a:latin typeface="Bahnschrift"/>
              <a:cs typeface="Calibri" panose="020F0502020204030204"/>
            </a:endParaRPr>
          </a:p>
          <a:p>
            <a:pPr marL="285750" indent="-285750">
              <a:buFont typeface="Arial"/>
              <a:buChar char="•"/>
            </a:pPr>
            <a:endParaRPr lang="en-US" sz="1400" b="1">
              <a:latin typeface="Bahnschrift"/>
              <a:ea typeface="Calibri"/>
              <a:cs typeface="Calibri"/>
            </a:endParaRPr>
          </a:p>
        </p:txBody>
      </p:sp>
      <p:pic>
        <p:nvPicPr>
          <p:cNvPr id="2" name="Picture 1" descr="A highway with cars on it&#10;&#10;Description automatically generated">
            <a:extLst>
              <a:ext uri="{FF2B5EF4-FFF2-40B4-BE49-F238E27FC236}">
                <a16:creationId xmlns:a16="http://schemas.microsoft.com/office/drawing/2014/main" id="{CDFA5A59-A45F-3E62-955F-882D5759226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473462" y="1683429"/>
            <a:ext cx="4718538" cy="5171447"/>
          </a:xfrm>
          <a:prstGeom prst="rect">
            <a:avLst/>
          </a:prstGeom>
        </p:spPr>
      </p:pic>
      <p:sp>
        <p:nvSpPr>
          <p:cNvPr id="4" name="TextBox 3">
            <a:extLst>
              <a:ext uri="{FF2B5EF4-FFF2-40B4-BE49-F238E27FC236}">
                <a16:creationId xmlns:a16="http://schemas.microsoft.com/office/drawing/2014/main" id="{ADC529A5-DAD6-F8B5-9EC8-DBF69EEE170C}"/>
              </a:ext>
            </a:extLst>
          </p:cNvPr>
          <p:cNvSpPr txBox="1"/>
          <p:nvPr/>
        </p:nvSpPr>
        <p:spPr>
          <a:xfrm>
            <a:off x="7893538" y="6513025"/>
            <a:ext cx="5998308" cy="464038"/>
          </a:xfrm>
          <a:prstGeom prst="rect">
            <a:avLst/>
          </a:prstGeom>
        </p:spPr>
        <p:txBody>
          <a:bodyPr lIns="91440" tIns="45720" rIns="91440" bIns="45720" anchor="t">
            <a:normAutofit/>
          </a:bodyPr>
          <a:lstStyle/>
          <a:p>
            <a:r>
              <a:rPr lang="en-US" sz="1050">
                <a:hlinkClick r:id="rId12"/>
              </a:rPr>
              <a:t>This Photo</a:t>
            </a:r>
            <a:r>
              <a:rPr lang="en-US" sz="1050"/>
              <a:t> by Unknown author is licensed under </a:t>
            </a:r>
            <a:r>
              <a:rPr lang="en-US" sz="1050">
                <a:hlinkClick r:id="rId13"/>
              </a:rPr>
              <a:t>CC BY-SA</a:t>
            </a:r>
            <a:r>
              <a:rPr lang="en-US"/>
              <a:t>.</a:t>
            </a:r>
          </a:p>
        </p:txBody>
      </p:sp>
    </p:spTree>
    <p:extLst>
      <p:ext uri="{BB962C8B-B14F-4D97-AF65-F5344CB8AC3E}">
        <p14:creationId xmlns:p14="http://schemas.microsoft.com/office/powerpoint/2010/main" val="1235036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30529"/>
              <a:ext cx="2583494" cy="1315013"/>
              <a:chOff x="378542" y="124672"/>
              <a:chExt cx="5254547" cy="2674593"/>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24672"/>
                <a:ext cx="5254547" cy="2674593"/>
                <a:chOff x="378542" y="124672"/>
                <a:chExt cx="5254547" cy="2674593"/>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24672"/>
                  <a:ext cx="3032458" cy="2674593"/>
                  <a:chOff x="3819832" y="1818091"/>
                  <a:chExt cx="3032458" cy="2674593"/>
                </a:xfrm>
              </p:grpSpPr>
              <p:sp>
                <p:nvSpPr>
                  <p:cNvPr id="15" name="TextBox 14">
                    <a:extLst>
                      <a:ext uri="{FF2B5EF4-FFF2-40B4-BE49-F238E27FC236}">
                        <a16:creationId xmlns:a16="http://schemas.microsoft.com/office/drawing/2014/main" id="{C81FBC62-2175-ACAD-5B38-6E34AF60CBA5}"/>
                      </a:ext>
                    </a:extLst>
                  </p:cNvPr>
                  <p:cNvSpPr txBox="1"/>
                  <p:nvPr/>
                </p:nvSpPr>
                <p:spPr>
                  <a:xfrm>
                    <a:off x="3868200" y="1818091"/>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856580" y="2586284"/>
            <a:ext cx="9144000" cy="1456062"/>
          </a:xfrm>
        </p:spPr>
        <p:txBody>
          <a:bodyPr/>
          <a:lstStyle/>
          <a:p>
            <a:r>
              <a:rPr lang="en-US" b="1">
                <a:latin typeface="Bahnschrift" panose="020B0502040204020203" pitchFamily="34" charset="0"/>
              </a:rPr>
              <a:t>MACHINE LEARNING</a:t>
            </a: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45266" y="403622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5781635" y="6102836"/>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1066167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653759"/>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b="1">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4097"/>
            <a:ext cx="2609994" cy="1337218"/>
            <a:chOff x="378542" y="79509"/>
            <a:chExt cx="5308445" cy="271975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9509"/>
              <a:ext cx="5308445" cy="2719756"/>
              <a:chOff x="378542" y="79509"/>
              <a:chExt cx="5308445" cy="271975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9509"/>
                <a:ext cx="3086356" cy="2719756"/>
                <a:chOff x="3819832" y="1772928"/>
                <a:chExt cx="3086356" cy="2719756"/>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772928"/>
                  <a:ext cx="2984090" cy="2441338"/>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1" name="Text Placeholder 20">
            <a:extLst>
              <a:ext uri="{FF2B5EF4-FFF2-40B4-BE49-F238E27FC236}">
                <a16:creationId xmlns:a16="http://schemas.microsoft.com/office/drawing/2014/main" id="{CBB5E16E-FCBC-B527-1D49-5CCE9C3A186B}"/>
              </a:ext>
            </a:extLst>
          </p:cNvPr>
          <p:cNvSpPr>
            <a:spLocks noGrp="1"/>
          </p:cNvSpPr>
          <p:nvPr>
            <p:ph type="body" idx="1"/>
          </p:nvPr>
        </p:nvSpPr>
        <p:spPr/>
        <p:txBody>
          <a:bodyPr>
            <a:normAutofit/>
          </a:bodyPr>
          <a:lstStyle/>
          <a:p>
            <a:pPr algn="ctr"/>
            <a:r>
              <a:rPr lang="en-US" u="sng">
                <a:latin typeface="Bahnschrift"/>
                <a:cs typeface="Calibri"/>
              </a:rPr>
              <a:t>Initial Logistic Regression Model</a:t>
            </a:r>
            <a:endParaRPr lang="en-US" u="sng">
              <a:latin typeface="Bahnschrift"/>
            </a:endParaRPr>
          </a:p>
        </p:txBody>
      </p:sp>
      <p:sp>
        <p:nvSpPr>
          <p:cNvPr id="17" name="Content Placeholder 16">
            <a:extLst>
              <a:ext uri="{FF2B5EF4-FFF2-40B4-BE49-F238E27FC236}">
                <a16:creationId xmlns:a16="http://schemas.microsoft.com/office/drawing/2014/main" id="{A17CF443-CBB9-A95B-DDE9-1A9CB6D4D8C3}"/>
              </a:ext>
            </a:extLst>
          </p:cNvPr>
          <p:cNvSpPr>
            <a:spLocks noGrp="1"/>
          </p:cNvSpPr>
          <p:nvPr>
            <p:ph sz="half" idx="2"/>
          </p:nvPr>
        </p:nvSpPr>
        <p:spPr/>
        <p:txBody>
          <a:bodyPr vert="horz" lIns="91440" tIns="45720" rIns="91440" bIns="45720" rtlCol="0" anchor="t">
            <a:normAutofit/>
          </a:bodyPr>
          <a:lstStyle/>
          <a:p>
            <a:r>
              <a:rPr lang="en-US" sz="2000">
                <a:latin typeface="Bahnschrift"/>
                <a:ea typeface="+mn-lt"/>
                <a:cs typeface="+mn-lt"/>
              </a:rPr>
              <a:t>During the initial logistic regression analysis, it was observed that the low number of high-severity accident data points resulted in inaccurate predictions</a:t>
            </a:r>
          </a:p>
        </p:txBody>
      </p:sp>
      <p:sp>
        <p:nvSpPr>
          <p:cNvPr id="23" name="Text Placeholder 22">
            <a:extLst>
              <a:ext uri="{FF2B5EF4-FFF2-40B4-BE49-F238E27FC236}">
                <a16:creationId xmlns:a16="http://schemas.microsoft.com/office/drawing/2014/main" id="{B9B9D90D-FCC8-FF67-07CB-D1A64DDECF68}"/>
              </a:ext>
            </a:extLst>
          </p:cNvPr>
          <p:cNvSpPr>
            <a:spLocks noGrp="1"/>
          </p:cNvSpPr>
          <p:nvPr>
            <p:ph type="body" sz="quarter" idx="3"/>
          </p:nvPr>
        </p:nvSpPr>
        <p:spPr>
          <a:xfrm>
            <a:off x="6172200" y="1661625"/>
            <a:ext cx="5300418" cy="843450"/>
          </a:xfrm>
        </p:spPr>
        <p:txBody>
          <a:bodyPr>
            <a:normAutofit/>
          </a:bodyPr>
          <a:lstStyle/>
          <a:p>
            <a:pPr algn="ctr"/>
            <a:r>
              <a:rPr lang="en-US" sz="2200" u="sng">
                <a:latin typeface="Bahnschrift"/>
                <a:cs typeface="Calibri"/>
              </a:rPr>
              <a:t>SMOTE &amp; Retrain Logistic Regression</a:t>
            </a:r>
            <a:endParaRPr lang="en-US" sz="2200" u="sng">
              <a:latin typeface="Bahnschrift"/>
            </a:endParaRPr>
          </a:p>
        </p:txBody>
      </p:sp>
      <p:sp>
        <p:nvSpPr>
          <p:cNvPr id="19" name="Content Placeholder 18">
            <a:extLst>
              <a:ext uri="{FF2B5EF4-FFF2-40B4-BE49-F238E27FC236}">
                <a16:creationId xmlns:a16="http://schemas.microsoft.com/office/drawing/2014/main" id="{7ED66A33-BC5F-B15D-C312-A5D6058F470A}"/>
              </a:ext>
            </a:extLst>
          </p:cNvPr>
          <p:cNvSpPr>
            <a:spLocks noGrp="1"/>
          </p:cNvSpPr>
          <p:nvPr>
            <p:ph sz="quarter" idx="4"/>
          </p:nvPr>
        </p:nvSpPr>
        <p:spPr/>
        <p:txBody>
          <a:bodyPr vert="horz" lIns="91440" tIns="45720" rIns="91440" bIns="45720" rtlCol="0" anchor="t">
            <a:normAutofit/>
          </a:bodyPr>
          <a:lstStyle/>
          <a:p>
            <a:pPr marL="285750" indent="-285750">
              <a:lnSpc>
                <a:spcPct val="100000"/>
              </a:lnSpc>
              <a:spcBef>
                <a:spcPts val="0"/>
              </a:spcBef>
              <a:buFont typeface="Arial,Sans-Serif" panose="020B0604020202020204" pitchFamily="34" charset="0"/>
            </a:pPr>
            <a:r>
              <a:rPr lang="en-US" sz="2000">
                <a:latin typeface="Bahnschrift"/>
                <a:ea typeface="+mn-lt"/>
                <a:cs typeface="+mn-lt"/>
              </a:rPr>
              <a:t>To address the issue, SMOTE was applied to generate dummy data points.</a:t>
            </a:r>
            <a:r>
              <a:rPr lang="en-US" sz="2000">
                <a:latin typeface="Bahnschrift"/>
                <a:cs typeface="Calibri"/>
              </a:rPr>
              <a:t> </a:t>
            </a:r>
          </a:p>
          <a:p>
            <a:pPr marL="285750" indent="-285750">
              <a:lnSpc>
                <a:spcPct val="100000"/>
              </a:lnSpc>
              <a:spcBef>
                <a:spcPts val="0"/>
              </a:spcBef>
              <a:buFont typeface="Arial,Sans-Serif" panose="020B0604020202020204" pitchFamily="34" charset="0"/>
            </a:pPr>
            <a:r>
              <a:rPr lang="en-US" sz="2000">
                <a:latin typeface="Bahnschrift"/>
                <a:ea typeface="+mn-lt"/>
                <a:cs typeface="+mn-lt"/>
              </a:rPr>
              <a:t>Although this approach slightly improved the model, the enhancements were minimal and unsatisfactory</a:t>
            </a:r>
          </a:p>
        </p:txBody>
      </p:sp>
      <p:pic>
        <p:nvPicPr>
          <p:cNvPr id="31" name="Content Placeholder 42" descr="A screenshot of a computer screen&#10;&#10;Description automatically generated">
            <a:extLst>
              <a:ext uri="{FF2B5EF4-FFF2-40B4-BE49-F238E27FC236}">
                <a16:creationId xmlns:a16="http://schemas.microsoft.com/office/drawing/2014/main" id="{6A3F4DEA-0306-24C8-8A86-22696C447D19}"/>
              </a:ext>
            </a:extLst>
          </p:cNvPr>
          <p:cNvPicPr>
            <a:picLocks noChangeAspect="1"/>
          </p:cNvPicPr>
          <p:nvPr/>
        </p:nvPicPr>
        <p:blipFill>
          <a:blip r:embed="rId11"/>
          <a:stretch>
            <a:fillRect/>
          </a:stretch>
        </p:blipFill>
        <p:spPr>
          <a:xfrm>
            <a:off x="836518" y="4294501"/>
            <a:ext cx="4752975" cy="1962150"/>
          </a:xfrm>
          <a:prstGeom prst="rect">
            <a:avLst/>
          </a:prstGeom>
        </p:spPr>
      </p:pic>
      <p:pic>
        <p:nvPicPr>
          <p:cNvPr id="33" name="Picture 32" descr="A screenshot of a computer&#10;&#10;Description automatically generated">
            <a:extLst>
              <a:ext uri="{FF2B5EF4-FFF2-40B4-BE49-F238E27FC236}">
                <a16:creationId xmlns:a16="http://schemas.microsoft.com/office/drawing/2014/main" id="{F0DCEF75-3876-BCDF-E46D-BB762EF21186}"/>
              </a:ext>
            </a:extLst>
          </p:cNvPr>
          <p:cNvPicPr>
            <a:picLocks noChangeAspect="1"/>
          </p:cNvPicPr>
          <p:nvPr/>
        </p:nvPicPr>
        <p:blipFill>
          <a:blip r:embed="rId12"/>
          <a:stretch>
            <a:fillRect/>
          </a:stretch>
        </p:blipFill>
        <p:spPr>
          <a:xfrm>
            <a:off x="6280212" y="4247299"/>
            <a:ext cx="4772025" cy="2047875"/>
          </a:xfrm>
          <a:prstGeom prst="rect">
            <a:avLst/>
          </a:prstGeom>
        </p:spPr>
      </p:pic>
      <p:sp>
        <p:nvSpPr>
          <p:cNvPr id="2" name="TextBox 1">
            <a:extLst>
              <a:ext uri="{FF2B5EF4-FFF2-40B4-BE49-F238E27FC236}">
                <a16:creationId xmlns:a16="http://schemas.microsoft.com/office/drawing/2014/main" id="{D2974856-0ADD-7CCC-17AC-ACBBD95AEB6D}"/>
              </a:ext>
            </a:extLst>
          </p:cNvPr>
          <p:cNvSpPr txBox="1"/>
          <p:nvPr/>
        </p:nvSpPr>
        <p:spPr>
          <a:xfrm>
            <a:off x="4000500" y="6381750"/>
            <a:ext cx="46672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latin typeface="Bahnschrift"/>
              <a:cs typeface="Calibri" panose="020F0502020204030204"/>
            </a:endParaRPr>
          </a:p>
          <a:p>
            <a:r>
              <a:rPr lang="en-US" sz="1200">
                <a:highlight>
                  <a:srgbClr val="FFFF00"/>
                </a:highlight>
                <a:latin typeface="Bahnschrift"/>
              </a:rPr>
              <a:t>Traffic Severity Impact 1 &amp; 2 (low-severity) = Class 0</a:t>
            </a:r>
          </a:p>
          <a:p>
            <a:r>
              <a:rPr lang="en-US" sz="1200">
                <a:highlight>
                  <a:srgbClr val="FFFF00"/>
                </a:highlight>
                <a:latin typeface="Bahnschrift"/>
                <a:cs typeface="Calibri"/>
              </a:rPr>
              <a:t>Traffic Severity Impact 3 &amp; 4 (high-severity) = Class 1</a:t>
            </a:r>
            <a:endParaRPr lang="en-US" sz="1200">
              <a:highlight>
                <a:srgbClr val="FFFF00"/>
              </a:highlight>
              <a:cs typeface="Calibri"/>
            </a:endParaRPr>
          </a:p>
        </p:txBody>
      </p:sp>
    </p:spTree>
    <p:extLst>
      <p:ext uri="{BB962C8B-B14F-4D97-AF65-F5344CB8AC3E}">
        <p14:creationId xmlns:p14="http://schemas.microsoft.com/office/powerpoint/2010/main" val="2479464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499944"/>
            <a:ext cx="12192000" cy="12146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b="1">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39418" y="449930"/>
            <a:ext cx="2594761" cy="1252552"/>
            <a:chOff x="378542" y="251710"/>
            <a:chExt cx="5277463" cy="254755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251710"/>
              <a:ext cx="5277463" cy="2547555"/>
              <a:chOff x="378542" y="251710"/>
              <a:chExt cx="5277463" cy="254755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251710"/>
                <a:ext cx="3055374" cy="2547555"/>
                <a:chOff x="3819832" y="1945129"/>
                <a:chExt cx="3055374" cy="2547555"/>
              </a:xfrm>
            </p:grpSpPr>
            <p:sp>
              <p:nvSpPr>
                <p:cNvPr id="6" name="TextBox 5">
                  <a:extLst>
                    <a:ext uri="{FF2B5EF4-FFF2-40B4-BE49-F238E27FC236}">
                      <a16:creationId xmlns:a16="http://schemas.microsoft.com/office/drawing/2014/main" id="{48801408-49D6-2F8A-F50C-986DEB2C8DC2}"/>
                    </a:ext>
                  </a:extLst>
                </p:cNvPr>
                <p:cNvSpPr txBox="1"/>
                <p:nvPr/>
              </p:nvSpPr>
              <p:spPr>
                <a:xfrm>
                  <a:off x="3891116" y="1945129"/>
                  <a:ext cx="2984090" cy="2441339"/>
                </a:xfrm>
                <a:prstGeom prst="rect">
                  <a:avLst/>
                </a:prstGeom>
                <a:noFill/>
              </p:spPr>
              <p:txBody>
                <a:bodyPr wrap="square" lIns="91440" tIns="45720" rIns="91440" bIns="45720" rtlCol="0" anchor="t">
                  <a:spAutoFit/>
                </a:bodyPr>
                <a:lstStyle/>
                <a:p>
                  <a:r>
                    <a:rPr lang="en-US" sz="7200" dirty="0">
                      <a:solidFill>
                        <a:srgbClr val="7CA3C6"/>
                      </a:solidFill>
                      <a:latin typeface="Bahnschrift SemiBold Condensed"/>
                    </a:rPr>
                    <a:t>SSS</a:t>
                  </a:r>
                  <a:endParaRPr lang="en-US" dirty="0"/>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47" name="Rectangle 46">
            <a:extLst>
              <a:ext uri="{FF2B5EF4-FFF2-40B4-BE49-F238E27FC236}">
                <a16:creationId xmlns:a16="http://schemas.microsoft.com/office/drawing/2014/main" id="{11C67467-D33B-52F9-1B26-FC3E2752B930}"/>
              </a:ext>
            </a:extLst>
          </p:cNvPr>
          <p:cNvSpPr/>
          <p:nvPr/>
        </p:nvSpPr>
        <p:spPr>
          <a:xfrm>
            <a:off x="-1" y="1697337"/>
            <a:ext cx="12192000" cy="51606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9079E-C964-5F50-5B2C-4A52357E61FF}"/>
              </a:ext>
            </a:extLst>
          </p:cNvPr>
          <p:cNvSpPr>
            <a:spLocks noGrp="1"/>
          </p:cNvSpPr>
          <p:nvPr>
            <p:ph type="title"/>
          </p:nvPr>
        </p:nvSpPr>
        <p:spPr>
          <a:xfrm>
            <a:off x="2471250" y="906585"/>
            <a:ext cx="6403850" cy="1609969"/>
          </a:xfrm>
        </p:spPr>
        <p:txBody>
          <a:bodyPr/>
          <a:lstStyle/>
          <a:p>
            <a:pPr algn="ctr"/>
            <a:r>
              <a:rPr lang="en-US" sz="2400" b="1" u="sng">
                <a:latin typeface="Bahnschrift"/>
                <a:ea typeface="Calibri"/>
                <a:cs typeface="Calibri"/>
              </a:rPr>
              <a:t>Feature Selection with </a:t>
            </a:r>
            <a:r>
              <a:rPr lang="en-US" sz="2400" b="1" u="sng" err="1">
                <a:latin typeface="Bahnschrift"/>
                <a:ea typeface="Calibri"/>
                <a:cs typeface="Calibri"/>
              </a:rPr>
              <a:t>RandomForest</a:t>
            </a:r>
            <a:r>
              <a:rPr lang="en-US" sz="2400" b="1" u="sng">
                <a:latin typeface="Bahnschrift"/>
                <a:ea typeface="Calibri"/>
                <a:cs typeface="Calibri"/>
              </a:rPr>
              <a:t> &amp; Retrain Model</a:t>
            </a:r>
            <a:endParaRPr lang="en-US" sz="2400" b="1" u="sng">
              <a:latin typeface="Bahnschrift"/>
            </a:endParaRPr>
          </a:p>
        </p:txBody>
      </p:sp>
      <p:sp>
        <p:nvSpPr>
          <p:cNvPr id="4" name="Text Placeholder 3">
            <a:extLst>
              <a:ext uri="{FF2B5EF4-FFF2-40B4-BE49-F238E27FC236}">
                <a16:creationId xmlns:a16="http://schemas.microsoft.com/office/drawing/2014/main" id="{2E4E7BFC-A9AE-39CA-7E9F-F1BC9D386554}"/>
              </a:ext>
            </a:extLst>
          </p:cNvPr>
          <p:cNvSpPr>
            <a:spLocks noGrp="1"/>
          </p:cNvSpPr>
          <p:nvPr>
            <p:ph type="body" sz="half" idx="2"/>
          </p:nvPr>
        </p:nvSpPr>
        <p:spPr>
          <a:xfrm>
            <a:off x="742096" y="3239477"/>
            <a:ext cx="3932237" cy="1857742"/>
          </a:xfrm>
        </p:spPr>
        <p:txBody>
          <a:bodyPr vert="horz" lIns="91440" tIns="45720" rIns="91440" bIns="45720" rtlCol="0" anchor="t">
            <a:normAutofit/>
          </a:bodyPr>
          <a:lstStyle/>
          <a:p>
            <a:pPr>
              <a:lnSpc>
                <a:spcPct val="100000"/>
              </a:lnSpc>
              <a:spcBef>
                <a:spcPts val="0"/>
              </a:spcBef>
            </a:pPr>
            <a:r>
              <a:rPr lang="en-US" sz="2000">
                <a:latin typeface="Bahnschrift"/>
                <a:ea typeface="+mn-lt"/>
                <a:cs typeface="+mn-lt"/>
              </a:rPr>
              <a:t>Additional research identified the </a:t>
            </a:r>
            <a:r>
              <a:rPr lang="en-US" sz="2000" err="1">
                <a:latin typeface="Bahnschrift"/>
                <a:ea typeface="+mn-lt"/>
                <a:cs typeface="+mn-lt"/>
              </a:rPr>
              <a:t>RandomForest</a:t>
            </a:r>
            <a:r>
              <a:rPr lang="en-US" sz="2000">
                <a:latin typeface="Bahnschrift"/>
                <a:ea typeface="+mn-lt"/>
                <a:cs typeface="+mn-lt"/>
              </a:rPr>
              <a:t> model, utilizing the statistical technique of 'bagging,' designed to handle scenarios like this.</a:t>
            </a:r>
            <a:endParaRPr lang="en-US" sz="2000">
              <a:latin typeface="Bahnschrift"/>
            </a:endParaRPr>
          </a:p>
          <a:p>
            <a:endParaRPr lang="en-US">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C3FDE6CD-0969-5EBD-7C9B-31E60B50691C}"/>
              </a:ext>
            </a:extLst>
          </p:cNvPr>
          <p:cNvPicPr>
            <a:picLocks noChangeAspect="1"/>
          </p:cNvPicPr>
          <p:nvPr/>
        </p:nvPicPr>
        <p:blipFill>
          <a:blip r:embed="rId11"/>
          <a:stretch>
            <a:fillRect/>
          </a:stretch>
        </p:blipFill>
        <p:spPr>
          <a:xfrm>
            <a:off x="5670976" y="2777381"/>
            <a:ext cx="6014103" cy="3528868"/>
          </a:xfrm>
          <a:prstGeom prst="rect">
            <a:avLst/>
          </a:prstGeom>
        </p:spPr>
      </p:pic>
    </p:spTree>
    <p:extLst>
      <p:ext uri="{BB962C8B-B14F-4D97-AF65-F5344CB8AC3E}">
        <p14:creationId xmlns:p14="http://schemas.microsoft.com/office/powerpoint/2010/main" val="1152709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485671"/>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b="1">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1086"/>
            <a:ext cx="2609994" cy="1340229"/>
            <a:chOff x="378542" y="73384"/>
            <a:chExt cx="5308445" cy="2725881"/>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3384"/>
              <a:ext cx="5308445" cy="2725881"/>
              <a:chOff x="378542" y="73384"/>
              <a:chExt cx="5308445" cy="2725881"/>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3384"/>
                <a:ext cx="3086356" cy="2725881"/>
                <a:chOff x="3819832" y="1766803"/>
                <a:chExt cx="3086356" cy="2725881"/>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766803"/>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5" name="Text Placeholder 4">
            <a:extLst>
              <a:ext uri="{FF2B5EF4-FFF2-40B4-BE49-F238E27FC236}">
                <a16:creationId xmlns:a16="http://schemas.microsoft.com/office/drawing/2014/main" id="{1594ECE6-5065-BD3C-5815-046E9B474C2B}"/>
              </a:ext>
            </a:extLst>
          </p:cNvPr>
          <p:cNvSpPr>
            <a:spLocks noGrp="1"/>
          </p:cNvSpPr>
          <p:nvPr>
            <p:ph type="body" idx="1"/>
          </p:nvPr>
        </p:nvSpPr>
        <p:spPr>
          <a:xfrm>
            <a:off x="839788" y="2335702"/>
            <a:ext cx="5157787" cy="823912"/>
          </a:xfrm>
        </p:spPr>
        <p:txBody>
          <a:bodyPr>
            <a:normAutofit lnSpcReduction="10000"/>
          </a:bodyPr>
          <a:lstStyle/>
          <a:p>
            <a:pPr algn="ctr"/>
            <a:r>
              <a:rPr lang="en-US" u="sng">
                <a:latin typeface="Bahnschrift"/>
                <a:ea typeface="Calibri"/>
                <a:cs typeface="Calibri"/>
              </a:rPr>
              <a:t>Train </a:t>
            </a:r>
            <a:r>
              <a:rPr lang="en-US" u="sng" err="1">
                <a:latin typeface="Bahnschrift"/>
                <a:ea typeface="Calibri"/>
                <a:cs typeface="Calibri"/>
              </a:rPr>
              <a:t>XGBoost</a:t>
            </a:r>
            <a:r>
              <a:rPr lang="en-US" u="sng">
                <a:latin typeface="Bahnschrift"/>
                <a:ea typeface="Calibri"/>
                <a:cs typeface="Calibri"/>
              </a:rPr>
              <a:t> Classifier</a:t>
            </a:r>
          </a:p>
          <a:p>
            <a:pPr algn="ctr"/>
            <a:endParaRPr lang="en-US">
              <a:ea typeface="Calibri"/>
              <a:cs typeface="Calibri"/>
            </a:endParaRPr>
          </a:p>
        </p:txBody>
      </p:sp>
      <p:sp>
        <p:nvSpPr>
          <p:cNvPr id="10" name="Content Placeholder 9">
            <a:extLst>
              <a:ext uri="{FF2B5EF4-FFF2-40B4-BE49-F238E27FC236}">
                <a16:creationId xmlns:a16="http://schemas.microsoft.com/office/drawing/2014/main" id="{72586C1F-48BE-94C8-528F-5C2D27B0924A}"/>
              </a:ext>
            </a:extLst>
          </p:cNvPr>
          <p:cNvSpPr>
            <a:spLocks noGrp="1"/>
          </p:cNvSpPr>
          <p:nvPr>
            <p:ph sz="half" idx="2"/>
          </p:nvPr>
        </p:nvSpPr>
        <p:spPr>
          <a:xfrm>
            <a:off x="786871" y="3165311"/>
            <a:ext cx="5157787" cy="3352435"/>
          </a:xfrm>
        </p:spPr>
        <p:txBody>
          <a:bodyPr vert="horz" lIns="91440" tIns="45720" rIns="91440" bIns="45720" rtlCol="0" anchor="t">
            <a:normAutofit/>
          </a:bodyPr>
          <a:lstStyle/>
          <a:p>
            <a:r>
              <a:rPr lang="en-US" sz="2000" err="1">
                <a:latin typeface="Bahnschrift"/>
                <a:ea typeface="+mn-lt"/>
                <a:cs typeface="+mn-lt"/>
              </a:rPr>
              <a:t>XGBoosting</a:t>
            </a:r>
            <a:r>
              <a:rPr lang="en-US" sz="2000">
                <a:latin typeface="Bahnschrift"/>
                <a:ea typeface="+mn-lt"/>
                <a:cs typeface="+mn-lt"/>
              </a:rPr>
              <a:t> (Extreme Gradient Boosting) was implemented to rebalance classifications.</a:t>
            </a:r>
            <a:endParaRPr lang="en-US" sz="2000">
              <a:latin typeface="Bahnschrift"/>
            </a:endParaRPr>
          </a:p>
        </p:txBody>
      </p:sp>
      <p:sp>
        <p:nvSpPr>
          <p:cNvPr id="23" name="Text Placeholder 22">
            <a:extLst>
              <a:ext uri="{FF2B5EF4-FFF2-40B4-BE49-F238E27FC236}">
                <a16:creationId xmlns:a16="http://schemas.microsoft.com/office/drawing/2014/main" id="{08A68154-574F-1520-46B3-E486BCCBA9A3}"/>
              </a:ext>
            </a:extLst>
          </p:cNvPr>
          <p:cNvSpPr>
            <a:spLocks noGrp="1"/>
          </p:cNvSpPr>
          <p:nvPr>
            <p:ph type="body" sz="quarter" idx="3"/>
          </p:nvPr>
        </p:nvSpPr>
        <p:spPr>
          <a:xfrm>
            <a:off x="6341533" y="2748452"/>
            <a:ext cx="5183188" cy="823912"/>
          </a:xfrm>
        </p:spPr>
        <p:txBody>
          <a:bodyPr>
            <a:normAutofit lnSpcReduction="10000"/>
          </a:bodyPr>
          <a:lstStyle/>
          <a:p>
            <a:pPr algn="ctr"/>
            <a:r>
              <a:rPr lang="en-US" u="sng">
                <a:latin typeface="Bahnschrift"/>
                <a:ea typeface="Calibri"/>
                <a:cs typeface="Calibri"/>
              </a:rPr>
              <a:t>Recalculate </a:t>
            </a:r>
            <a:r>
              <a:rPr lang="en-US" u="sng">
                <a:latin typeface="Bahnschrift"/>
              </a:rPr>
              <a:t>scale_pos_weight</a:t>
            </a:r>
            <a:r>
              <a:rPr lang="en-US" u="sng">
                <a:latin typeface="Bahnschrift"/>
                <a:ea typeface="Calibri"/>
                <a:cs typeface="Calibri"/>
              </a:rPr>
              <a:t> &amp;</a:t>
            </a:r>
          </a:p>
          <a:p>
            <a:pPr algn="ctr"/>
            <a:r>
              <a:rPr lang="en-US" u="sng">
                <a:latin typeface="Bahnschrift"/>
                <a:ea typeface="Calibri"/>
                <a:cs typeface="Calibri"/>
              </a:rPr>
              <a:t>Retrain </a:t>
            </a:r>
            <a:r>
              <a:rPr lang="en-US" u="sng" err="1">
                <a:latin typeface="Bahnschrift"/>
                <a:ea typeface="Calibri"/>
                <a:cs typeface="Calibri"/>
              </a:rPr>
              <a:t>XGBoost</a:t>
            </a:r>
            <a:endParaRPr lang="en-US" u="sng">
              <a:latin typeface="Bahnschrift"/>
              <a:ea typeface="Calibri"/>
              <a:cs typeface="Calibri"/>
            </a:endParaRPr>
          </a:p>
          <a:p>
            <a:endParaRPr lang="en-US">
              <a:ea typeface="Calibri"/>
              <a:cs typeface="Calibri"/>
            </a:endParaRPr>
          </a:p>
        </p:txBody>
      </p:sp>
      <p:sp>
        <p:nvSpPr>
          <p:cNvPr id="26" name="Content Placeholder 25">
            <a:extLst>
              <a:ext uri="{FF2B5EF4-FFF2-40B4-BE49-F238E27FC236}">
                <a16:creationId xmlns:a16="http://schemas.microsoft.com/office/drawing/2014/main" id="{163C9DAB-2608-9AFE-C9B6-25B76E9EED4F}"/>
              </a:ext>
            </a:extLst>
          </p:cNvPr>
          <p:cNvSpPr>
            <a:spLocks noGrp="1"/>
          </p:cNvSpPr>
          <p:nvPr>
            <p:ph sz="quarter" idx="4"/>
          </p:nvPr>
        </p:nvSpPr>
        <p:spPr>
          <a:xfrm>
            <a:off x="6256867" y="3162055"/>
            <a:ext cx="5183188" cy="3440358"/>
          </a:xfrm>
        </p:spPr>
        <p:txBody>
          <a:bodyPr vert="horz" lIns="91440" tIns="45720" rIns="91440" bIns="45720" rtlCol="0" anchor="t">
            <a:normAutofit/>
          </a:bodyPr>
          <a:lstStyle/>
          <a:p>
            <a:r>
              <a:rPr lang="en-US" sz="2000">
                <a:latin typeface="Bahnschrift"/>
                <a:ea typeface="+mn-lt"/>
                <a:cs typeface="+mn-lt"/>
              </a:rPr>
              <a:t>Recalculated scales to attempt to improve model performance.</a:t>
            </a:r>
            <a:endParaRPr lang="en-US" sz="2000" err="1">
              <a:latin typeface="Bahnschrift"/>
            </a:endParaRPr>
          </a:p>
        </p:txBody>
      </p:sp>
      <p:pic>
        <p:nvPicPr>
          <p:cNvPr id="32" name="Picture 31" descr="A screenshot of a computer&#10;&#10;Description automatically generated">
            <a:extLst>
              <a:ext uri="{FF2B5EF4-FFF2-40B4-BE49-F238E27FC236}">
                <a16:creationId xmlns:a16="http://schemas.microsoft.com/office/drawing/2014/main" id="{C25D96D1-BD9A-EA54-8EEE-78710E6253F2}"/>
              </a:ext>
            </a:extLst>
          </p:cNvPr>
          <p:cNvPicPr>
            <a:picLocks noChangeAspect="1"/>
          </p:cNvPicPr>
          <p:nvPr/>
        </p:nvPicPr>
        <p:blipFill>
          <a:blip r:embed="rId11"/>
          <a:stretch>
            <a:fillRect/>
          </a:stretch>
        </p:blipFill>
        <p:spPr>
          <a:xfrm>
            <a:off x="736894" y="4167217"/>
            <a:ext cx="5259509" cy="2252540"/>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D492D2A6-E598-DF4B-3FD6-29C0A2FA3AD6}"/>
              </a:ext>
            </a:extLst>
          </p:cNvPr>
          <p:cNvPicPr>
            <a:picLocks noChangeAspect="1"/>
          </p:cNvPicPr>
          <p:nvPr/>
        </p:nvPicPr>
        <p:blipFill>
          <a:blip r:embed="rId12"/>
          <a:stretch>
            <a:fillRect/>
          </a:stretch>
        </p:blipFill>
        <p:spPr>
          <a:xfrm>
            <a:off x="6435402" y="4089837"/>
            <a:ext cx="5006027" cy="2325694"/>
          </a:xfrm>
          <a:prstGeom prst="rect">
            <a:avLst/>
          </a:prstGeom>
        </p:spPr>
      </p:pic>
    </p:spTree>
    <p:extLst>
      <p:ext uri="{BB962C8B-B14F-4D97-AF65-F5344CB8AC3E}">
        <p14:creationId xmlns:p14="http://schemas.microsoft.com/office/powerpoint/2010/main" val="679282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485671"/>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a:solidFill>
                <a:srgbClr val="000000"/>
              </a:solidFill>
              <a:latin typeface="Bahnschrift"/>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3718"/>
            <a:ext cx="2609994" cy="1317597"/>
            <a:chOff x="378542" y="119415"/>
            <a:chExt cx="5308445" cy="2679850"/>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9415"/>
              <a:ext cx="5308445" cy="2679850"/>
              <a:chOff x="378542" y="119415"/>
              <a:chExt cx="5308445" cy="2679850"/>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9415"/>
                <a:ext cx="3086356" cy="2679850"/>
                <a:chOff x="3819832" y="1812834"/>
                <a:chExt cx="3086356" cy="2679850"/>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812834"/>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5" name="Text Placeholder 4">
            <a:extLst>
              <a:ext uri="{FF2B5EF4-FFF2-40B4-BE49-F238E27FC236}">
                <a16:creationId xmlns:a16="http://schemas.microsoft.com/office/drawing/2014/main" id="{60D2BCA6-2160-4E58-25A8-BB5C94F4D33B}"/>
              </a:ext>
            </a:extLst>
          </p:cNvPr>
          <p:cNvSpPr>
            <a:spLocks noGrp="1"/>
          </p:cNvSpPr>
          <p:nvPr>
            <p:ph type="body" idx="1"/>
          </p:nvPr>
        </p:nvSpPr>
        <p:spPr>
          <a:xfrm>
            <a:off x="839788" y="2091471"/>
            <a:ext cx="5157787" cy="823912"/>
          </a:xfrm>
        </p:spPr>
        <p:txBody>
          <a:bodyPr>
            <a:normAutofit/>
          </a:bodyPr>
          <a:lstStyle/>
          <a:p>
            <a:pPr algn="ctr"/>
            <a:r>
              <a:rPr lang="en-US" u="sng">
                <a:latin typeface="Bahnschrift"/>
                <a:ea typeface="Calibri"/>
                <a:cs typeface="Calibri"/>
              </a:rPr>
              <a:t>Perform Grid Search for Hyperparameter Tuning</a:t>
            </a:r>
          </a:p>
        </p:txBody>
      </p:sp>
      <p:sp>
        <p:nvSpPr>
          <p:cNvPr id="3" name="Content Placeholder 2">
            <a:extLst>
              <a:ext uri="{FF2B5EF4-FFF2-40B4-BE49-F238E27FC236}">
                <a16:creationId xmlns:a16="http://schemas.microsoft.com/office/drawing/2014/main" id="{426768AB-AED4-28D5-8091-B3B3EFF40554}"/>
              </a:ext>
            </a:extLst>
          </p:cNvPr>
          <p:cNvSpPr>
            <a:spLocks noGrp="1"/>
          </p:cNvSpPr>
          <p:nvPr>
            <p:ph sz="half" idx="2"/>
          </p:nvPr>
        </p:nvSpPr>
        <p:spPr>
          <a:xfrm>
            <a:off x="839788" y="3091229"/>
            <a:ext cx="5157787" cy="3684588"/>
          </a:xfrm>
        </p:spPr>
        <p:txBody>
          <a:bodyPr vert="horz" lIns="91440" tIns="45720" rIns="91440" bIns="45720" rtlCol="0" anchor="t">
            <a:normAutofit/>
          </a:bodyPr>
          <a:lstStyle/>
          <a:p>
            <a:r>
              <a:rPr lang="en-US" sz="2000">
                <a:ea typeface="+mn-lt"/>
                <a:cs typeface="+mn-lt"/>
              </a:rPr>
              <a:t>Optimized hyperparameters for best performance</a:t>
            </a:r>
            <a:endParaRPr lang="en-US" sz="2000">
              <a:latin typeface="Bahnschrift"/>
            </a:endParaRPr>
          </a:p>
        </p:txBody>
      </p:sp>
      <p:sp>
        <p:nvSpPr>
          <p:cNvPr id="10" name="Text Placeholder 9">
            <a:extLst>
              <a:ext uri="{FF2B5EF4-FFF2-40B4-BE49-F238E27FC236}">
                <a16:creationId xmlns:a16="http://schemas.microsoft.com/office/drawing/2014/main" id="{F6037EB1-C9CD-6C54-EBFC-F42C950DEDFB}"/>
              </a:ext>
            </a:extLst>
          </p:cNvPr>
          <p:cNvSpPr>
            <a:spLocks noGrp="1"/>
          </p:cNvSpPr>
          <p:nvPr>
            <p:ph type="body" sz="quarter" idx="3"/>
          </p:nvPr>
        </p:nvSpPr>
        <p:spPr>
          <a:xfrm>
            <a:off x="6172200" y="2091471"/>
            <a:ext cx="5183188" cy="823912"/>
          </a:xfrm>
        </p:spPr>
        <p:txBody>
          <a:bodyPr>
            <a:normAutofit/>
          </a:bodyPr>
          <a:lstStyle/>
          <a:p>
            <a:pPr algn="ctr"/>
            <a:r>
              <a:rPr lang="en-US" u="sng">
                <a:latin typeface="Bahnschrift"/>
                <a:ea typeface="Calibri"/>
                <a:cs typeface="Calibri"/>
              </a:rPr>
              <a:t>Adjust Predictions Based on Best Threshold</a:t>
            </a:r>
          </a:p>
        </p:txBody>
      </p:sp>
      <p:sp>
        <p:nvSpPr>
          <p:cNvPr id="19" name="Content Placeholder 18">
            <a:extLst>
              <a:ext uri="{FF2B5EF4-FFF2-40B4-BE49-F238E27FC236}">
                <a16:creationId xmlns:a16="http://schemas.microsoft.com/office/drawing/2014/main" id="{588BE25A-BE44-1633-EEF0-897615BCAA3D}"/>
              </a:ext>
            </a:extLst>
          </p:cNvPr>
          <p:cNvSpPr>
            <a:spLocks noGrp="1"/>
          </p:cNvSpPr>
          <p:nvPr>
            <p:ph sz="quarter" idx="4"/>
          </p:nvPr>
        </p:nvSpPr>
        <p:spPr>
          <a:xfrm>
            <a:off x="6172200" y="2915383"/>
            <a:ext cx="5183188" cy="3684588"/>
          </a:xfrm>
        </p:spPr>
        <p:txBody>
          <a:bodyPr vert="horz" lIns="91440" tIns="45720" rIns="91440" bIns="45720" rtlCol="0" anchor="t">
            <a:normAutofit/>
          </a:bodyPr>
          <a:lstStyle/>
          <a:p>
            <a:r>
              <a:rPr lang="en-US" sz="2000">
                <a:latin typeface="Bahnschrift"/>
                <a:ea typeface="Calibri"/>
                <a:cs typeface="Calibri"/>
              </a:rPr>
              <a:t>We then had it adjust based on the best thresholds. This gave us a model that was satisfactory, albeit not a good model for the minority class.</a:t>
            </a:r>
            <a:endParaRPr lang="en-US" sz="2000">
              <a:latin typeface="Bahnschrift"/>
            </a:endParaRPr>
          </a:p>
        </p:txBody>
      </p:sp>
      <p:pic>
        <p:nvPicPr>
          <p:cNvPr id="4" name="Picture 3" descr="A screenshot of a computer&#10;&#10;Description automatically generated">
            <a:extLst>
              <a:ext uri="{FF2B5EF4-FFF2-40B4-BE49-F238E27FC236}">
                <a16:creationId xmlns:a16="http://schemas.microsoft.com/office/drawing/2014/main" id="{87EE6813-F9C3-90C8-D0D7-B05AC8B29980}"/>
              </a:ext>
            </a:extLst>
          </p:cNvPr>
          <p:cNvPicPr>
            <a:picLocks noChangeAspect="1"/>
          </p:cNvPicPr>
          <p:nvPr/>
        </p:nvPicPr>
        <p:blipFill>
          <a:blip r:embed="rId11"/>
          <a:stretch>
            <a:fillRect/>
          </a:stretch>
        </p:blipFill>
        <p:spPr>
          <a:xfrm>
            <a:off x="842416" y="4173623"/>
            <a:ext cx="5154493" cy="2516425"/>
          </a:xfrm>
          <a:prstGeom prst="rect">
            <a:avLst/>
          </a:prstGeom>
        </p:spPr>
      </p:pic>
      <p:pic>
        <p:nvPicPr>
          <p:cNvPr id="17" name="Content Placeholder 1" descr="A screenshot of a computer&#10;&#10;Description automatically generated">
            <a:extLst>
              <a:ext uri="{FF2B5EF4-FFF2-40B4-BE49-F238E27FC236}">
                <a16:creationId xmlns:a16="http://schemas.microsoft.com/office/drawing/2014/main" id="{EA1F8204-8C12-6DAD-587A-D9385AC984B3}"/>
              </a:ext>
            </a:extLst>
          </p:cNvPr>
          <p:cNvPicPr>
            <a:picLocks noChangeAspect="1"/>
          </p:cNvPicPr>
          <p:nvPr/>
        </p:nvPicPr>
        <p:blipFill>
          <a:blip r:embed="rId12"/>
          <a:stretch>
            <a:fillRect/>
          </a:stretch>
        </p:blipFill>
        <p:spPr>
          <a:xfrm>
            <a:off x="6476720" y="4174632"/>
            <a:ext cx="4875407" cy="2521166"/>
          </a:xfrm>
          <a:prstGeom prst="rect">
            <a:avLst/>
          </a:prstGeom>
        </p:spPr>
      </p:pic>
    </p:spTree>
    <p:extLst>
      <p:ext uri="{BB962C8B-B14F-4D97-AF65-F5344CB8AC3E}">
        <p14:creationId xmlns:p14="http://schemas.microsoft.com/office/powerpoint/2010/main" val="222538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6302"/>
            <a:ext cx="2605358" cy="1315013"/>
            <a:chOff x="378542" y="124671"/>
            <a:chExt cx="5299016" cy="2674594"/>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4671"/>
              <a:ext cx="5299016" cy="2674594"/>
              <a:chOff x="378542" y="124671"/>
              <a:chExt cx="5299016" cy="2674594"/>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4671"/>
                <a:ext cx="3076927" cy="2674594"/>
                <a:chOff x="3819832" y="1818090"/>
                <a:chExt cx="3076927" cy="2674594"/>
              </a:xfrm>
            </p:grpSpPr>
            <p:sp>
              <p:nvSpPr>
                <p:cNvPr id="6" name="TextBox 5">
                  <a:extLst>
                    <a:ext uri="{FF2B5EF4-FFF2-40B4-BE49-F238E27FC236}">
                      <a16:creationId xmlns:a16="http://schemas.microsoft.com/office/drawing/2014/main" id="{48801408-49D6-2F8A-F50C-986DEB2C8DC2}"/>
                    </a:ext>
                  </a:extLst>
                </p:cNvPr>
                <p:cNvSpPr txBox="1"/>
                <p:nvPr/>
              </p:nvSpPr>
              <p:spPr>
                <a:xfrm>
                  <a:off x="3912669" y="1818090"/>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4300475" y="580555"/>
            <a:ext cx="3591048"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FINDINGS</a:t>
            </a:r>
          </a:p>
        </p:txBody>
      </p:sp>
      <p:sp>
        <p:nvSpPr>
          <p:cNvPr id="4" name="Content Placeholder 3">
            <a:extLst>
              <a:ext uri="{FF2B5EF4-FFF2-40B4-BE49-F238E27FC236}">
                <a16:creationId xmlns:a16="http://schemas.microsoft.com/office/drawing/2014/main" id="{2F685B28-F22D-100F-6ECE-AE02CB61D99F}"/>
              </a:ext>
            </a:extLst>
          </p:cNvPr>
          <p:cNvSpPr>
            <a:spLocks noGrp="1"/>
          </p:cNvSpPr>
          <p:nvPr>
            <p:ph sz="half" idx="1"/>
          </p:nvPr>
        </p:nvSpPr>
        <p:spPr>
          <a:xfrm>
            <a:off x="460457" y="3444877"/>
            <a:ext cx="5181600" cy="2807800"/>
          </a:xfrm>
        </p:spPr>
        <p:txBody>
          <a:bodyPr vert="horz" lIns="91440" tIns="45720" rIns="91440" bIns="45720" rtlCol="0" anchor="t">
            <a:normAutofit/>
          </a:bodyPr>
          <a:lstStyle/>
          <a:p>
            <a:pPr marL="0" indent="0" algn="ctr">
              <a:buNone/>
            </a:pPr>
            <a:r>
              <a:rPr lang="en-US" sz="1800" b="1" u="sng">
                <a:latin typeface="Bahnschrift"/>
                <a:ea typeface="+mn-lt"/>
                <a:cs typeface="+mn-lt"/>
              </a:rPr>
              <a:t>Performance for Class 0</a:t>
            </a:r>
            <a:endParaRPr lang="en-US" sz="1800" u="sng">
              <a:latin typeface="Bahnschrift"/>
              <a:ea typeface="Calibri" panose="020F0502020204030204"/>
              <a:cs typeface="Calibri" panose="020F0502020204030204"/>
            </a:endParaRPr>
          </a:p>
          <a:p>
            <a:pPr marL="0" indent="0">
              <a:buNone/>
            </a:pPr>
            <a:r>
              <a:rPr lang="en-US" sz="1800">
                <a:latin typeface="Bahnschrift"/>
                <a:ea typeface="+mn-lt"/>
                <a:cs typeface="+mn-lt"/>
              </a:rPr>
              <a:t>This model performs very well in predicting the majority class.</a:t>
            </a:r>
          </a:p>
          <a:p>
            <a:r>
              <a:rPr lang="en-US" sz="1800">
                <a:latin typeface="Bahnschrift"/>
                <a:ea typeface="+mn-lt"/>
                <a:cs typeface="+mn-lt"/>
              </a:rPr>
              <a:t>Precision: 0.97 (97%)</a:t>
            </a:r>
            <a:endParaRPr lang="en-US" sz="1800">
              <a:latin typeface="Bahnschrift"/>
            </a:endParaRPr>
          </a:p>
          <a:p>
            <a:r>
              <a:rPr lang="en-US" sz="1800">
                <a:latin typeface="Bahnschrift"/>
                <a:ea typeface="+mn-lt"/>
                <a:cs typeface="+mn-lt"/>
              </a:rPr>
              <a:t>Recall: 0.99 (99%)</a:t>
            </a:r>
            <a:endParaRPr lang="en-US" sz="1800">
              <a:latin typeface="Bahnschrift"/>
            </a:endParaRPr>
          </a:p>
          <a:p>
            <a:r>
              <a:rPr lang="en-US" sz="1800">
                <a:latin typeface="Bahnschrift"/>
                <a:ea typeface="+mn-lt"/>
                <a:cs typeface="+mn-lt"/>
              </a:rPr>
              <a:t>F1-Score: 0.98 (98%)</a:t>
            </a:r>
            <a:endParaRPr lang="en-US" sz="1800">
              <a:latin typeface="Bahnschrift"/>
            </a:endParaRPr>
          </a:p>
          <a:p>
            <a:endParaRPr lang="en-US" sz="2000">
              <a:latin typeface="Bahnschrift"/>
              <a:ea typeface="Calibri"/>
              <a:cs typeface="Calibri"/>
            </a:endParaRPr>
          </a:p>
          <a:p>
            <a:endParaRPr lang="en-US" b="1">
              <a:ea typeface="Calibri"/>
              <a:cs typeface="Calibri"/>
            </a:endParaRPr>
          </a:p>
          <a:p>
            <a:endParaRPr lang="en-US">
              <a:ea typeface="Calibri"/>
              <a:cs typeface="Calibri"/>
            </a:endParaRPr>
          </a:p>
        </p:txBody>
      </p:sp>
      <p:sp>
        <p:nvSpPr>
          <p:cNvPr id="7" name="Content Placeholder 6">
            <a:extLst>
              <a:ext uri="{FF2B5EF4-FFF2-40B4-BE49-F238E27FC236}">
                <a16:creationId xmlns:a16="http://schemas.microsoft.com/office/drawing/2014/main" id="{ABB0A5B9-4F40-EF27-0D54-32F606FC37A5}"/>
              </a:ext>
            </a:extLst>
          </p:cNvPr>
          <p:cNvSpPr>
            <a:spLocks noGrp="1"/>
          </p:cNvSpPr>
          <p:nvPr>
            <p:ph sz="half" idx="2"/>
          </p:nvPr>
        </p:nvSpPr>
        <p:spPr>
          <a:xfrm>
            <a:off x="6172200" y="2143125"/>
            <a:ext cx="5181600" cy="4351338"/>
          </a:xfrm>
        </p:spPr>
        <p:txBody>
          <a:bodyPr vert="horz" lIns="91440" tIns="45720" rIns="91440" bIns="45720" rtlCol="0" anchor="t">
            <a:normAutofit/>
          </a:bodyPr>
          <a:lstStyle/>
          <a:p>
            <a:endParaRPr lang="en-US" b="1">
              <a:ea typeface="Calibri"/>
              <a:cs typeface="Calibri"/>
            </a:endParaRPr>
          </a:p>
          <a:p>
            <a:endParaRPr lang="en-US" b="1">
              <a:ea typeface="Calibri"/>
              <a:cs typeface="Calibri"/>
            </a:endParaRPr>
          </a:p>
          <a:p>
            <a:endParaRPr lang="en-US">
              <a:ea typeface="Calibri"/>
              <a:cs typeface="Calibri"/>
            </a:endParaRPr>
          </a:p>
        </p:txBody>
      </p:sp>
      <p:sp>
        <p:nvSpPr>
          <p:cNvPr id="10" name="TextBox 9">
            <a:extLst>
              <a:ext uri="{FF2B5EF4-FFF2-40B4-BE49-F238E27FC236}">
                <a16:creationId xmlns:a16="http://schemas.microsoft.com/office/drawing/2014/main" id="{B3015AFE-23A1-DBED-10E2-C6FE443093FC}"/>
              </a:ext>
            </a:extLst>
          </p:cNvPr>
          <p:cNvSpPr txBox="1"/>
          <p:nvPr/>
        </p:nvSpPr>
        <p:spPr>
          <a:xfrm>
            <a:off x="3919089" y="1826032"/>
            <a:ext cx="4345352" cy="1328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sz="2000" b="1" u="sng">
                <a:latin typeface="Bahnschrift"/>
                <a:ea typeface="Calibri"/>
                <a:cs typeface="Calibri"/>
              </a:rPr>
              <a:t>Model Accuracy</a:t>
            </a:r>
            <a:endParaRPr lang="en-US" sz="2000" u="sng">
              <a:latin typeface="Bahnschrift"/>
              <a:ea typeface="Calibri"/>
              <a:cs typeface="Calibri"/>
            </a:endParaRPr>
          </a:p>
          <a:p>
            <a:pPr algn="ctr">
              <a:lnSpc>
                <a:spcPct val="90000"/>
              </a:lnSpc>
              <a:spcBef>
                <a:spcPts val="1000"/>
              </a:spcBef>
            </a:pPr>
            <a:r>
              <a:rPr lang="en-US" sz="2000">
                <a:latin typeface="Bahnschrift"/>
                <a:ea typeface="Calibri"/>
                <a:cs typeface="Calibri"/>
              </a:rPr>
              <a:t>Overall accuracy is 96%. While high, this can be misleading with imbalanced datasets.</a:t>
            </a:r>
          </a:p>
        </p:txBody>
      </p:sp>
      <p:sp>
        <p:nvSpPr>
          <p:cNvPr id="19" name="Content Placeholder 3">
            <a:extLst>
              <a:ext uri="{FF2B5EF4-FFF2-40B4-BE49-F238E27FC236}">
                <a16:creationId xmlns:a16="http://schemas.microsoft.com/office/drawing/2014/main" id="{CB8E288E-0C68-99FF-B61E-FE643680A4F4}"/>
              </a:ext>
            </a:extLst>
          </p:cNvPr>
          <p:cNvSpPr txBox="1">
            <a:spLocks/>
          </p:cNvSpPr>
          <p:nvPr/>
        </p:nvSpPr>
        <p:spPr>
          <a:xfrm>
            <a:off x="6178875" y="3430384"/>
            <a:ext cx="5171831" cy="29738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u="sng">
                <a:latin typeface="Bahnschrift"/>
                <a:ea typeface="+mn-lt"/>
                <a:cs typeface="+mn-lt"/>
              </a:rPr>
              <a:t>Performance for Class 1</a:t>
            </a:r>
            <a:endParaRPr lang="en-US" sz="1800" u="sng">
              <a:latin typeface="Bahnschrift"/>
              <a:ea typeface="Calibri" panose="020F0502020204030204"/>
              <a:cs typeface="Calibri" panose="020F0502020204030204"/>
            </a:endParaRPr>
          </a:p>
          <a:p>
            <a:pPr marL="0" indent="0">
              <a:buNone/>
            </a:pPr>
            <a:r>
              <a:rPr lang="en-US" sz="1800">
                <a:latin typeface="Bahnschrift"/>
                <a:ea typeface="+mn-lt"/>
                <a:cs typeface="+mn-lt"/>
              </a:rPr>
              <a:t>This model struggles with the minority class, especially in recall and F1-score, indicating difficulty in identifying these instances.</a:t>
            </a:r>
          </a:p>
          <a:p>
            <a:r>
              <a:rPr lang="en-US" sz="1800">
                <a:latin typeface="Bahnschrift"/>
                <a:ea typeface="+mn-lt"/>
                <a:cs typeface="+mn-lt"/>
              </a:rPr>
              <a:t>Precision: 0.88 (88%)</a:t>
            </a:r>
            <a:endParaRPr lang="en-US" sz="1800">
              <a:latin typeface="Bahnschrift"/>
            </a:endParaRPr>
          </a:p>
          <a:p>
            <a:r>
              <a:rPr lang="en-US" sz="1800">
                <a:latin typeface="Bahnschrift"/>
                <a:ea typeface="+mn-lt"/>
                <a:cs typeface="+mn-lt"/>
              </a:rPr>
              <a:t>Recall: 0.54 (54%)</a:t>
            </a:r>
            <a:endParaRPr lang="en-US" sz="1800">
              <a:latin typeface="Bahnschrift"/>
            </a:endParaRPr>
          </a:p>
          <a:p>
            <a:r>
              <a:rPr lang="en-US" sz="1800">
                <a:latin typeface="Bahnschrift"/>
                <a:ea typeface="+mn-lt"/>
                <a:cs typeface="+mn-lt"/>
              </a:rPr>
              <a:t>F1-Score: 0.67 (67%)</a:t>
            </a:r>
            <a:endParaRPr lang="en-US" sz="1800">
              <a:latin typeface="Bahnschrift"/>
            </a:endParaRPr>
          </a:p>
          <a:p>
            <a:endParaRPr lang="en-US" sz="2000">
              <a:latin typeface="Bahnschrift"/>
              <a:ea typeface="Calibri"/>
              <a:cs typeface="Calibri"/>
            </a:endParaRPr>
          </a:p>
          <a:p>
            <a:endParaRPr lang="en-US">
              <a:ea typeface="Calibri"/>
              <a:cs typeface="Calibri"/>
            </a:endParaRPr>
          </a:p>
        </p:txBody>
      </p:sp>
      <p:sp>
        <p:nvSpPr>
          <p:cNvPr id="3" name="TextBox 2">
            <a:extLst>
              <a:ext uri="{FF2B5EF4-FFF2-40B4-BE49-F238E27FC236}">
                <a16:creationId xmlns:a16="http://schemas.microsoft.com/office/drawing/2014/main" id="{AF29B015-F769-1F89-9390-4E8BB5275CD8}"/>
              </a:ext>
            </a:extLst>
          </p:cNvPr>
          <p:cNvSpPr txBox="1"/>
          <p:nvPr/>
        </p:nvSpPr>
        <p:spPr>
          <a:xfrm>
            <a:off x="4047067" y="6184900"/>
            <a:ext cx="4076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ahnschrift"/>
                <a:cs typeface="Segoe UI"/>
              </a:rPr>
              <a:t>​</a:t>
            </a:r>
          </a:p>
          <a:p>
            <a:r>
              <a:rPr lang="en-US" sz="1200">
                <a:highlight>
                  <a:srgbClr val="FFFF00"/>
                </a:highlight>
                <a:latin typeface="Bahnschrift"/>
                <a:cs typeface="Segoe UI"/>
              </a:rPr>
              <a:t>Traffic Severity Impact 1 &amp; 2 (low-severity) = Class 0</a:t>
            </a:r>
            <a:r>
              <a:rPr lang="en-US" sz="1200">
                <a:latin typeface="Bahnschrift"/>
                <a:cs typeface="Segoe UI"/>
              </a:rPr>
              <a:t>​</a:t>
            </a:r>
          </a:p>
          <a:p>
            <a:r>
              <a:rPr lang="en-US" sz="1200">
                <a:highlight>
                  <a:srgbClr val="FFFF00"/>
                </a:highlight>
                <a:latin typeface="Bahnschrift"/>
                <a:cs typeface="Segoe UI"/>
              </a:rPr>
              <a:t>Traffic Severity Impact 3 &amp; 4 (high-severity) = Class 1</a:t>
            </a:r>
            <a:r>
              <a:rPr lang="en-US" sz="1200">
                <a:latin typeface="Bahnschrift"/>
                <a:cs typeface="Segoe UI"/>
              </a:rPr>
              <a:t>​</a:t>
            </a:r>
          </a:p>
        </p:txBody>
      </p:sp>
    </p:spTree>
    <p:extLst>
      <p:ext uri="{BB962C8B-B14F-4D97-AF65-F5344CB8AC3E}">
        <p14:creationId xmlns:p14="http://schemas.microsoft.com/office/powerpoint/2010/main" val="3686237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0236"/>
            <a:ext cx="2634045" cy="1341079"/>
            <a:chOff x="378542" y="71656"/>
            <a:chExt cx="5357362" cy="2727609"/>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1656"/>
              <a:ext cx="5357362" cy="2727609"/>
              <a:chOff x="378542" y="71656"/>
              <a:chExt cx="5357362" cy="2727609"/>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1656"/>
                <a:ext cx="3135273" cy="2727609"/>
                <a:chOff x="3819832" y="1765075"/>
                <a:chExt cx="3135273" cy="2727609"/>
              </a:xfrm>
            </p:grpSpPr>
            <p:sp>
              <p:nvSpPr>
                <p:cNvPr id="6" name="TextBox 5">
                  <a:extLst>
                    <a:ext uri="{FF2B5EF4-FFF2-40B4-BE49-F238E27FC236}">
                      <a16:creationId xmlns:a16="http://schemas.microsoft.com/office/drawing/2014/main" id="{48801408-49D6-2F8A-F50C-986DEB2C8DC2}"/>
                    </a:ext>
                  </a:extLst>
                </p:cNvPr>
                <p:cNvSpPr txBox="1"/>
                <p:nvPr/>
              </p:nvSpPr>
              <p:spPr>
                <a:xfrm>
                  <a:off x="3971015" y="1765075"/>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4603688" y="580555"/>
            <a:ext cx="3591048"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FINDINGS</a:t>
            </a:r>
            <a:endParaRPr lang="en-US" sz="6000" b="1">
              <a:solidFill>
                <a:schemeClr val="bg1"/>
              </a:solidFill>
              <a:latin typeface="Bahnschrift" panose="020B0502040204020203" pitchFamily="34" charset="0"/>
            </a:endParaRPr>
          </a:p>
        </p:txBody>
      </p:sp>
      <p:sp>
        <p:nvSpPr>
          <p:cNvPr id="7" name="Text Placeholder 6">
            <a:extLst>
              <a:ext uri="{FF2B5EF4-FFF2-40B4-BE49-F238E27FC236}">
                <a16:creationId xmlns:a16="http://schemas.microsoft.com/office/drawing/2014/main" id="{CD8DE562-9B90-50C5-8FEB-D69FADE25D7B}"/>
              </a:ext>
            </a:extLst>
          </p:cNvPr>
          <p:cNvSpPr>
            <a:spLocks noGrp="1"/>
          </p:cNvSpPr>
          <p:nvPr>
            <p:ph type="body" idx="1"/>
          </p:nvPr>
        </p:nvSpPr>
        <p:spPr/>
        <p:txBody>
          <a:bodyPr>
            <a:normAutofit/>
          </a:bodyPr>
          <a:lstStyle/>
          <a:p>
            <a:r>
              <a:rPr lang="en-US" sz="1800" u="sng">
                <a:latin typeface="Bahnschrift"/>
                <a:cs typeface="Calibri"/>
              </a:rPr>
              <a:t>Confusion Matrix</a:t>
            </a:r>
            <a:endParaRPr lang="en-US" sz="1800" u="sng">
              <a:latin typeface="Bahnschrift"/>
            </a:endParaRPr>
          </a:p>
        </p:txBody>
      </p:sp>
      <p:sp>
        <p:nvSpPr>
          <p:cNvPr id="10" name="Content Placeholder 9">
            <a:extLst>
              <a:ext uri="{FF2B5EF4-FFF2-40B4-BE49-F238E27FC236}">
                <a16:creationId xmlns:a16="http://schemas.microsoft.com/office/drawing/2014/main" id="{68725F71-C439-98E3-CF8F-5A14A01D7000}"/>
              </a:ext>
            </a:extLst>
          </p:cNvPr>
          <p:cNvSpPr>
            <a:spLocks noGrp="1"/>
          </p:cNvSpPr>
          <p:nvPr>
            <p:ph sz="half" idx="2"/>
          </p:nvPr>
        </p:nvSpPr>
        <p:spPr/>
        <p:txBody>
          <a:bodyPr vert="horz" lIns="91440" tIns="45720" rIns="91440" bIns="45720" rtlCol="0" anchor="t">
            <a:normAutofit/>
          </a:bodyPr>
          <a:lstStyle/>
          <a:p>
            <a:pPr marL="0" indent="0">
              <a:buNone/>
            </a:pPr>
            <a:r>
              <a:rPr lang="en-US" sz="1800">
                <a:latin typeface="Bahnschrift"/>
                <a:cs typeface="Calibri"/>
              </a:rPr>
              <a:t>The model correctly identifies most class 0 instances but misses several class 1 instances.</a:t>
            </a:r>
            <a:endParaRPr lang="en-US" sz="1800">
              <a:latin typeface="Bahnschrift"/>
            </a:endParaRPr>
          </a:p>
        </p:txBody>
      </p:sp>
      <p:sp>
        <p:nvSpPr>
          <p:cNvPr id="17" name="Text Placeholder 16">
            <a:extLst>
              <a:ext uri="{FF2B5EF4-FFF2-40B4-BE49-F238E27FC236}">
                <a16:creationId xmlns:a16="http://schemas.microsoft.com/office/drawing/2014/main" id="{4E38E3A2-FBD5-EDE3-58BA-238F6A761C4B}"/>
              </a:ext>
            </a:extLst>
          </p:cNvPr>
          <p:cNvSpPr>
            <a:spLocks noGrp="1"/>
          </p:cNvSpPr>
          <p:nvPr>
            <p:ph type="body" sz="quarter" idx="3"/>
          </p:nvPr>
        </p:nvSpPr>
        <p:spPr>
          <a:xfrm>
            <a:off x="838200" y="3543830"/>
            <a:ext cx="5183188" cy="823912"/>
          </a:xfrm>
        </p:spPr>
        <p:txBody>
          <a:bodyPr>
            <a:normAutofit/>
          </a:bodyPr>
          <a:lstStyle/>
          <a:p>
            <a:r>
              <a:rPr lang="en-US" sz="1800" u="sng">
                <a:latin typeface="Bahnschrift"/>
                <a:cs typeface="Calibri"/>
              </a:rPr>
              <a:t>Macro and Weighted Averages</a:t>
            </a:r>
            <a:endParaRPr lang="en-US" sz="1800" b="0" u="sng">
              <a:latin typeface="Bahnschrift"/>
              <a:cs typeface="Calibri"/>
            </a:endParaRPr>
          </a:p>
        </p:txBody>
      </p:sp>
      <p:sp>
        <p:nvSpPr>
          <p:cNvPr id="19" name="Content Placeholder 18">
            <a:extLst>
              <a:ext uri="{FF2B5EF4-FFF2-40B4-BE49-F238E27FC236}">
                <a16:creationId xmlns:a16="http://schemas.microsoft.com/office/drawing/2014/main" id="{16FAEC4F-DFB9-356A-712D-BC18A2BDA81B}"/>
              </a:ext>
            </a:extLst>
          </p:cNvPr>
          <p:cNvSpPr>
            <a:spLocks noGrp="1"/>
          </p:cNvSpPr>
          <p:nvPr>
            <p:ph sz="quarter" idx="4"/>
          </p:nvPr>
        </p:nvSpPr>
        <p:spPr>
          <a:xfrm>
            <a:off x="912284" y="4367742"/>
            <a:ext cx="5183188" cy="3684588"/>
          </a:xfrm>
        </p:spPr>
        <p:txBody>
          <a:bodyPr vert="horz" lIns="91440" tIns="45720" rIns="91440" bIns="45720" rtlCol="0" anchor="t">
            <a:normAutofit/>
          </a:bodyPr>
          <a:lstStyle/>
          <a:p>
            <a:pPr marL="0" indent="0">
              <a:buNone/>
            </a:pPr>
            <a:r>
              <a:rPr lang="en-US" sz="1800">
                <a:latin typeface="Bahnschrift"/>
                <a:cs typeface="Calibri"/>
              </a:rPr>
              <a:t>Macro averages provide a balanced view, indicating decent overall performance. Weighted averages reflect the model's strong performance for the majority class.</a:t>
            </a:r>
            <a:endParaRPr lang="en-US" sz="1800">
              <a:latin typeface="Bahnschrift"/>
            </a:endParaRPr>
          </a:p>
        </p:txBody>
      </p:sp>
      <p:pic>
        <p:nvPicPr>
          <p:cNvPr id="31" name="Content Placeholder 1" descr="A screenshot of a computer&#10;&#10;Description automatically generated">
            <a:extLst>
              <a:ext uri="{FF2B5EF4-FFF2-40B4-BE49-F238E27FC236}">
                <a16:creationId xmlns:a16="http://schemas.microsoft.com/office/drawing/2014/main" id="{D6B995C5-B10B-EFDC-808D-0DD8E84ABB7D}"/>
              </a:ext>
            </a:extLst>
          </p:cNvPr>
          <p:cNvPicPr>
            <a:picLocks noChangeAspect="1"/>
          </p:cNvPicPr>
          <p:nvPr/>
        </p:nvPicPr>
        <p:blipFill>
          <a:blip r:embed="rId11"/>
          <a:stretch>
            <a:fillRect/>
          </a:stretch>
        </p:blipFill>
        <p:spPr>
          <a:xfrm>
            <a:off x="6836554" y="2692966"/>
            <a:ext cx="4875407" cy="2521166"/>
          </a:xfrm>
          <a:prstGeom prst="rect">
            <a:avLst/>
          </a:prstGeom>
        </p:spPr>
      </p:pic>
    </p:spTree>
    <p:extLst>
      <p:ext uri="{BB962C8B-B14F-4D97-AF65-F5344CB8AC3E}">
        <p14:creationId xmlns:p14="http://schemas.microsoft.com/office/powerpoint/2010/main" val="419964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682" y="1485671"/>
            <a:ext cx="12191316"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4923"/>
            <a:ext cx="2597909" cy="1306392"/>
            <a:chOff x="378542" y="142205"/>
            <a:chExt cx="5283866" cy="2657060"/>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42205"/>
              <a:ext cx="5283866" cy="2657060"/>
              <a:chOff x="378542" y="142205"/>
              <a:chExt cx="5283866" cy="2657060"/>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42205"/>
                <a:ext cx="3061777" cy="2657060"/>
                <a:chOff x="3819832" y="1835624"/>
                <a:chExt cx="3061777" cy="2657060"/>
              </a:xfrm>
            </p:grpSpPr>
            <p:sp>
              <p:nvSpPr>
                <p:cNvPr id="6" name="TextBox 5">
                  <a:extLst>
                    <a:ext uri="{FF2B5EF4-FFF2-40B4-BE49-F238E27FC236}">
                      <a16:creationId xmlns:a16="http://schemas.microsoft.com/office/drawing/2014/main" id="{48801408-49D6-2F8A-F50C-986DEB2C8DC2}"/>
                    </a:ext>
                  </a:extLst>
                </p:cNvPr>
                <p:cNvSpPr txBox="1"/>
                <p:nvPr/>
              </p:nvSpPr>
              <p:spPr>
                <a:xfrm>
                  <a:off x="3897519" y="1835624"/>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333688" y="580555"/>
            <a:ext cx="7092006"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CLOSING SUMMARY</a:t>
            </a:r>
          </a:p>
        </p:txBody>
      </p:sp>
      <p:sp>
        <p:nvSpPr>
          <p:cNvPr id="10" name="Content Placeholder 9">
            <a:extLst>
              <a:ext uri="{FF2B5EF4-FFF2-40B4-BE49-F238E27FC236}">
                <a16:creationId xmlns:a16="http://schemas.microsoft.com/office/drawing/2014/main" id="{91AF3228-D440-5259-7E5E-17B44412057C}"/>
              </a:ext>
            </a:extLst>
          </p:cNvPr>
          <p:cNvSpPr>
            <a:spLocks noGrp="1"/>
          </p:cNvSpPr>
          <p:nvPr>
            <p:ph idx="1"/>
          </p:nvPr>
        </p:nvSpPr>
        <p:spPr>
          <a:xfrm>
            <a:off x="7018866" y="2608791"/>
            <a:ext cx="5552016" cy="1285430"/>
          </a:xfrm>
        </p:spPr>
        <p:txBody>
          <a:bodyPr vert="horz" lIns="91440" tIns="45720" rIns="91440" bIns="45720" rtlCol="0" anchor="t">
            <a:noAutofit/>
          </a:bodyPr>
          <a:lstStyle/>
          <a:p>
            <a:pPr marL="0" indent="0">
              <a:buNone/>
            </a:pPr>
            <a:r>
              <a:rPr lang="en-US" sz="2000" b="1" dirty="0">
                <a:latin typeface="Bahnschrift"/>
                <a:ea typeface="+mn-lt"/>
                <a:cs typeface="+mn-lt"/>
              </a:rPr>
              <a:t>Strengths:</a:t>
            </a:r>
            <a:endParaRPr lang="en-US" sz="2000" dirty="0">
              <a:latin typeface="Bahnschrift"/>
              <a:ea typeface="Calibri" panose="020F0502020204030204"/>
              <a:cs typeface="Calibri" panose="020F0502020204030204"/>
            </a:endParaRPr>
          </a:p>
          <a:p>
            <a:pPr lvl="1"/>
            <a:r>
              <a:rPr lang="en-US" sz="2000" dirty="0">
                <a:latin typeface="Bahnschrift"/>
                <a:ea typeface="+mn-lt"/>
                <a:cs typeface="+mn-lt"/>
              </a:rPr>
              <a:t>Excellent at predicting the majority class.</a:t>
            </a:r>
          </a:p>
          <a:p>
            <a:pPr lvl="1"/>
            <a:r>
              <a:rPr lang="en-US" sz="2000" dirty="0">
                <a:latin typeface="Bahnschrift"/>
                <a:ea typeface="+mn-lt"/>
                <a:cs typeface="+mn-lt"/>
              </a:rPr>
              <a:t>High overall accuracy.</a:t>
            </a:r>
            <a:endParaRPr lang="en-US" sz="2000" dirty="0">
              <a:latin typeface="Bahnschrift"/>
            </a:endParaRPr>
          </a:p>
          <a:p>
            <a:pPr marL="0" indent="0">
              <a:buNone/>
            </a:pPr>
            <a:endParaRPr lang="en-US" sz="2000" b="1" dirty="0">
              <a:latin typeface="Bahnschrift"/>
              <a:ea typeface="Calibri"/>
              <a:cs typeface="Calibri"/>
            </a:endParaRPr>
          </a:p>
        </p:txBody>
      </p:sp>
      <p:sp>
        <p:nvSpPr>
          <p:cNvPr id="17" name="Content Placeholder 9">
            <a:extLst>
              <a:ext uri="{FF2B5EF4-FFF2-40B4-BE49-F238E27FC236}">
                <a16:creationId xmlns:a16="http://schemas.microsoft.com/office/drawing/2014/main" id="{194EDF04-4479-A6ED-5A65-BB4B0742E51D}"/>
              </a:ext>
            </a:extLst>
          </p:cNvPr>
          <p:cNvSpPr txBox="1">
            <a:spLocks/>
          </p:cNvSpPr>
          <p:nvPr/>
        </p:nvSpPr>
        <p:spPr>
          <a:xfrm>
            <a:off x="387350" y="2856442"/>
            <a:ext cx="4430184" cy="20897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latin typeface="Bahnschrift"/>
              <a:cs typeface="Calibri"/>
            </a:endParaRPr>
          </a:p>
          <a:p>
            <a:pPr marL="0" indent="0">
              <a:buFont typeface="Arial" panose="020B0604020202020204" pitchFamily="34" charset="0"/>
              <a:buNone/>
            </a:pPr>
            <a:r>
              <a:rPr lang="en-US" sz="2000" b="1" dirty="0">
                <a:latin typeface="Bahnschrift"/>
                <a:ea typeface="+mn-lt"/>
                <a:cs typeface="+mn-lt"/>
              </a:rPr>
              <a:t>Weaknesses:</a:t>
            </a:r>
            <a:endParaRPr lang="en-US" sz="2000" dirty="0">
              <a:latin typeface="Bahnschrift"/>
            </a:endParaRPr>
          </a:p>
          <a:p>
            <a:pPr lvl="1"/>
            <a:r>
              <a:rPr lang="en-US" sz="2000" dirty="0">
                <a:latin typeface="Bahnschrift"/>
                <a:ea typeface="+mn-lt"/>
                <a:cs typeface="+mn-lt"/>
              </a:rPr>
              <a:t>Struggles with predicting the minority class.</a:t>
            </a:r>
          </a:p>
          <a:p>
            <a:pPr lvl="1"/>
            <a:r>
              <a:rPr lang="en-US" sz="2000" dirty="0">
                <a:latin typeface="Bahnschrift"/>
                <a:ea typeface="+mn-lt"/>
                <a:cs typeface="+mn-lt"/>
              </a:rPr>
              <a:t>Imbalanced dataset with fewer high-severity accidents (Class 1) negative affects model accuracy.</a:t>
            </a:r>
            <a:endParaRPr lang="en-US" sz="2000" dirty="0">
              <a:latin typeface="Bahnschrift"/>
              <a:ea typeface="Calibri"/>
              <a:cs typeface="Calibri"/>
            </a:endParaRPr>
          </a:p>
        </p:txBody>
      </p:sp>
      <p:pic>
        <p:nvPicPr>
          <p:cNvPr id="21" name="Picture 20" descr="A green and red street sign&#10;&#10;Description automatically generated">
            <a:extLst>
              <a:ext uri="{FF2B5EF4-FFF2-40B4-BE49-F238E27FC236}">
                <a16:creationId xmlns:a16="http://schemas.microsoft.com/office/drawing/2014/main" id="{3D49E8E3-B2EC-81A9-AD27-36E496482CC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905841" y="2482258"/>
            <a:ext cx="2126319" cy="2835402"/>
          </a:xfrm>
          <a:prstGeom prst="rect">
            <a:avLst/>
          </a:prstGeom>
        </p:spPr>
      </p:pic>
      <p:sp>
        <p:nvSpPr>
          <p:cNvPr id="23" name="TextBox 22">
            <a:extLst>
              <a:ext uri="{FF2B5EF4-FFF2-40B4-BE49-F238E27FC236}">
                <a16:creationId xmlns:a16="http://schemas.microsoft.com/office/drawing/2014/main" id="{DDD599AD-B28E-2665-64CF-1E8F34552AE8}"/>
              </a:ext>
            </a:extLst>
          </p:cNvPr>
          <p:cNvSpPr txBox="1"/>
          <p:nvPr/>
        </p:nvSpPr>
        <p:spPr>
          <a:xfrm>
            <a:off x="4546071" y="5391680"/>
            <a:ext cx="3121025" cy="317500"/>
          </a:xfrm>
          <a:prstGeom prst="rect">
            <a:avLst/>
          </a:prstGeom>
        </p:spPr>
        <p:txBody>
          <a:bodyPr>
            <a:normAutofit fontScale="47500" lnSpcReduction="20000"/>
          </a:bodyPr>
          <a:lstStyle/>
          <a:p>
            <a:r>
              <a:rPr lang="en-US">
                <a:hlinkClick r:id="rId12"/>
              </a:rPr>
              <a:t>This Photo</a:t>
            </a:r>
            <a:r>
              <a:rPr lang="en-US"/>
              <a:t> by Unknown author is licensed under </a:t>
            </a:r>
            <a:r>
              <a:rPr lang="en-US">
                <a:hlinkClick r:id="rId13"/>
              </a:rPr>
              <a:t>CC BY-NC-ND</a:t>
            </a:r>
            <a:r>
              <a:rPr lang="en-US"/>
              <a:t>.</a:t>
            </a:r>
          </a:p>
        </p:txBody>
      </p:sp>
    </p:spTree>
    <p:extLst>
      <p:ext uri="{BB962C8B-B14F-4D97-AF65-F5344CB8AC3E}">
        <p14:creationId xmlns:p14="http://schemas.microsoft.com/office/powerpoint/2010/main" val="1239401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7472515" y="1485671"/>
            <a:ext cx="4719483"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3173"/>
            <a:ext cx="2590240" cy="1338142"/>
            <a:chOff x="378542" y="77629"/>
            <a:chExt cx="5268268" cy="272163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7629"/>
              <a:ext cx="5268268" cy="2721636"/>
              <a:chOff x="378542" y="77629"/>
              <a:chExt cx="5268268" cy="272163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7629"/>
                <a:ext cx="3046179" cy="2721636"/>
                <a:chOff x="3819832" y="1771048"/>
                <a:chExt cx="3046179" cy="2721636"/>
              </a:xfrm>
            </p:grpSpPr>
            <p:sp>
              <p:nvSpPr>
                <p:cNvPr id="6" name="TextBox 5">
                  <a:extLst>
                    <a:ext uri="{FF2B5EF4-FFF2-40B4-BE49-F238E27FC236}">
                      <a16:creationId xmlns:a16="http://schemas.microsoft.com/office/drawing/2014/main" id="{48801408-49D6-2F8A-F50C-986DEB2C8DC2}"/>
                    </a:ext>
                  </a:extLst>
                </p:cNvPr>
                <p:cNvSpPr txBox="1"/>
                <p:nvPr/>
              </p:nvSpPr>
              <p:spPr>
                <a:xfrm>
                  <a:off x="3881921" y="177104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extBox 2">
            <a:extLst>
              <a:ext uri="{FF2B5EF4-FFF2-40B4-BE49-F238E27FC236}">
                <a16:creationId xmlns:a16="http://schemas.microsoft.com/office/drawing/2014/main" id="{31E2E5B3-D26E-015D-4D2E-E21D4B3C71FD}"/>
              </a:ext>
            </a:extLst>
          </p:cNvPr>
          <p:cNvSpPr txBox="1"/>
          <p:nvPr/>
        </p:nvSpPr>
        <p:spPr>
          <a:xfrm>
            <a:off x="3048000" y="587846"/>
            <a:ext cx="6803922" cy="1015663"/>
          </a:xfrm>
          <a:prstGeom prst="rect">
            <a:avLst/>
          </a:prstGeom>
          <a:noFill/>
        </p:spPr>
        <p:txBody>
          <a:bodyPr wrap="square">
            <a:spAutoFit/>
          </a:bodyPr>
          <a:lstStyle/>
          <a:p>
            <a:pPr algn="ctr"/>
            <a:r>
              <a:rPr lang="en-US" sz="6000" b="1">
                <a:solidFill>
                  <a:schemeClr val="bg1"/>
                </a:solidFill>
                <a:latin typeface="Bahnschrift" panose="020B0502040204020203" pitchFamily="34" charset="0"/>
              </a:rPr>
              <a:t>OBJECTIVE</a:t>
            </a:r>
          </a:p>
        </p:txBody>
      </p:sp>
      <p:sp>
        <p:nvSpPr>
          <p:cNvPr id="5" name="TextBox 4">
            <a:extLst>
              <a:ext uri="{FF2B5EF4-FFF2-40B4-BE49-F238E27FC236}">
                <a16:creationId xmlns:a16="http://schemas.microsoft.com/office/drawing/2014/main" id="{A58C45B0-5AB2-E822-9F85-50C0BA71ADE9}"/>
              </a:ext>
            </a:extLst>
          </p:cNvPr>
          <p:cNvSpPr txBox="1"/>
          <p:nvPr/>
        </p:nvSpPr>
        <p:spPr>
          <a:xfrm>
            <a:off x="153006" y="1882186"/>
            <a:ext cx="7447453" cy="461665"/>
          </a:xfrm>
          <a:prstGeom prst="rect">
            <a:avLst/>
          </a:prstGeom>
          <a:noFill/>
        </p:spPr>
        <p:txBody>
          <a:bodyPr wrap="square">
            <a:spAutoFit/>
          </a:bodyPr>
          <a:lstStyle/>
          <a:p>
            <a:r>
              <a:rPr lang="en-US" sz="2400" b="1" u="sng">
                <a:latin typeface="Bahnschrift" panose="020B0502040204020203" pitchFamily="34" charset="0"/>
              </a:rPr>
              <a:t>Identify and Analyze Traffic Issues in Metro Phoenix</a:t>
            </a:r>
            <a:endParaRPr lang="en-US" sz="2400" b="1" u="sng"/>
          </a:p>
        </p:txBody>
      </p:sp>
      <p:sp>
        <p:nvSpPr>
          <p:cNvPr id="10" name="TextBox 9">
            <a:extLst>
              <a:ext uri="{FF2B5EF4-FFF2-40B4-BE49-F238E27FC236}">
                <a16:creationId xmlns:a16="http://schemas.microsoft.com/office/drawing/2014/main" id="{9F9B2F64-FB9B-F411-B035-9C7D5F9908BE}"/>
              </a:ext>
            </a:extLst>
          </p:cNvPr>
          <p:cNvSpPr txBox="1"/>
          <p:nvPr/>
        </p:nvSpPr>
        <p:spPr>
          <a:xfrm>
            <a:off x="602588" y="2595299"/>
            <a:ext cx="6096000" cy="4001095"/>
          </a:xfrm>
          <a:prstGeom prst="rect">
            <a:avLst/>
          </a:prstGeom>
          <a:noFill/>
        </p:spPr>
        <p:txBody>
          <a:bodyPr wrap="square" lIns="91440" tIns="45720" rIns="91440" bIns="45720" anchor="t">
            <a:spAutoFit/>
          </a:bodyPr>
          <a:lstStyle/>
          <a:p>
            <a:r>
              <a:rPr lang="en-US" b="1" dirty="0">
                <a:latin typeface="Bahnschrift"/>
              </a:rPr>
              <a:t>Key Question: </a:t>
            </a:r>
            <a:r>
              <a:rPr lang="en-US" dirty="0">
                <a:latin typeface="Bahnschrift"/>
                <a:ea typeface="+mn-lt"/>
                <a:cs typeface="+mn-lt"/>
              </a:rPr>
              <a:t>What are the primary factors influencing traffic accidents in Metro Phoenix, and how do seasonal weather patterns, particularly the monsoon season, affect accident frequency and severity?</a:t>
            </a:r>
            <a:endParaRPr lang="en-US" b="1" dirty="0">
              <a:latin typeface="Bahnschrift"/>
            </a:endParaRPr>
          </a:p>
          <a:p>
            <a:endParaRPr lang="en-US" sz="2000" dirty="0">
              <a:latin typeface="Bahnschrift" panose="020B0502040204020203" pitchFamily="34" charset="0"/>
            </a:endParaRPr>
          </a:p>
          <a:p>
            <a:r>
              <a:rPr lang="en-US" b="1" dirty="0">
                <a:latin typeface="Bahnschrift"/>
              </a:rPr>
              <a:t>Sub-Questions:</a:t>
            </a:r>
          </a:p>
          <a:p>
            <a:pPr marL="285750" indent="-285750">
              <a:buFont typeface="Arial" panose="020B0604020202020204" pitchFamily="34" charset="0"/>
              <a:buChar char="•"/>
            </a:pPr>
            <a:r>
              <a:rPr lang="en-US" dirty="0">
                <a:latin typeface="Bahnschrift"/>
              </a:rPr>
              <a:t>Which areas in Metro Phoenix are most prone to accidents?</a:t>
            </a:r>
          </a:p>
          <a:p>
            <a:pPr marL="285750" indent="-285750">
              <a:buFont typeface="Arial" panose="020B0604020202020204" pitchFamily="34" charset="0"/>
              <a:buChar char="•"/>
            </a:pPr>
            <a:r>
              <a:rPr lang="en-US" dirty="0">
                <a:latin typeface="Bahnschrift"/>
              </a:rPr>
              <a:t>Which city experiences the highest volume of accidents?</a:t>
            </a:r>
          </a:p>
          <a:p>
            <a:pPr marL="285750" indent="-285750">
              <a:buFont typeface="Arial" panose="020B0604020202020204" pitchFamily="34" charset="0"/>
              <a:buChar char="•"/>
            </a:pPr>
            <a:r>
              <a:rPr lang="en-US" dirty="0">
                <a:latin typeface="Bahnschrift"/>
              </a:rPr>
              <a:t>Which city has the most severe accidents in terms of traffic impact?</a:t>
            </a:r>
          </a:p>
          <a:p>
            <a:pPr marL="285750" indent="-285750">
              <a:buFont typeface="Arial" panose="020B0604020202020204" pitchFamily="34" charset="0"/>
              <a:buChar char="•"/>
            </a:pPr>
            <a:r>
              <a:rPr lang="en-US" dirty="0">
                <a:latin typeface="Bahnschrift"/>
              </a:rPr>
              <a:t>How does weather, particularly during the monsoon season, affect the volume of accidents?</a:t>
            </a:r>
          </a:p>
        </p:txBody>
      </p:sp>
      <p:pic>
        <p:nvPicPr>
          <p:cNvPr id="2" name="Picture 1" descr="A highway with cars on it&#10;&#10;Description automatically generated">
            <a:extLst>
              <a:ext uri="{FF2B5EF4-FFF2-40B4-BE49-F238E27FC236}">
                <a16:creationId xmlns:a16="http://schemas.microsoft.com/office/drawing/2014/main" id="{CDFA5A59-A45F-3E62-955F-882D5759226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473462" y="1683429"/>
            <a:ext cx="4718538" cy="5171447"/>
          </a:xfrm>
          <a:prstGeom prst="rect">
            <a:avLst/>
          </a:prstGeom>
        </p:spPr>
      </p:pic>
      <p:sp>
        <p:nvSpPr>
          <p:cNvPr id="4" name="TextBox 3">
            <a:extLst>
              <a:ext uri="{FF2B5EF4-FFF2-40B4-BE49-F238E27FC236}">
                <a16:creationId xmlns:a16="http://schemas.microsoft.com/office/drawing/2014/main" id="{ADC529A5-DAD6-F8B5-9EC8-DBF69EEE170C}"/>
              </a:ext>
            </a:extLst>
          </p:cNvPr>
          <p:cNvSpPr txBox="1"/>
          <p:nvPr/>
        </p:nvSpPr>
        <p:spPr>
          <a:xfrm>
            <a:off x="7893538" y="6513025"/>
            <a:ext cx="5998308" cy="464038"/>
          </a:xfrm>
          <a:prstGeom prst="rect">
            <a:avLst/>
          </a:prstGeom>
        </p:spPr>
        <p:txBody>
          <a:bodyPr lIns="91440" tIns="45720" rIns="91440" bIns="45720" anchor="t">
            <a:normAutofit/>
          </a:bodyPr>
          <a:lstStyle/>
          <a:p>
            <a:r>
              <a:rPr lang="en-US" sz="1050">
                <a:hlinkClick r:id="rId12"/>
              </a:rPr>
              <a:t>This Photo</a:t>
            </a:r>
            <a:r>
              <a:rPr lang="en-US" sz="1050"/>
              <a:t> by Unknown author is licensed under </a:t>
            </a:r>
            <a:r>
              <a:rPr lang="en-US" sz="1050">
                <a:hlinkClick r:id="rId13"/>
              </a:rPr>
              <a:t>CC BY-SA</a:t>
            </a:r>
            <a:r>
              <a:rPr lang="en-US"/>
              <a:t>.</a:t>
            </a:r>
          </a:p>
        </p:txBody>
      </p:sp>
    </p:spTree>
    <p:extLst>
      <p:ext uri="{BB962C8B-B14F-4D97-AF65-F5344CB8AC3E}">
        <p14:creationId xmlns:p14="http://schemas.microsoft.com/office/powerpoint/2010/main" val="255972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1791"/>
            <a:ext cx="2612590" cy="1329524"/>
            <a:chOff x="378542" y="95157"/>
            <a:chExt cx="5313725" cy="270410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95157"/>
              <a:ext cx="5313725" cy="2704108"/>
              <a:chOff x="378542" y="95157"/>
              <a:chExt cx="5313725" cy="270410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95157"/>
                <a:ext cx="3091636" cy="2704108"/>
                <a:chOff x="3819832" y="1788576"/>
                <a:chExt cx="3091636" cy="2704108"/>
              </a:xfrm>
            </p:grpSpPr>
            <p:sp>
              <p:nvSpPr>
                <p:cNvPr id="6" name="TextBox 5">
                  <a:extLst>
                    <a:ext uri="{FF2B5EF4-FFF2-40B4-BE49-F238E27FC236}">
                      <a16:creationId xmlns:a16="http://schemas.microsoft.com/office/drawing/2014/main" id="{48801408-49D6-2F8A-F50C-986DEB2C8DC2}"/>
                    </a:ext>
                  </a:extLst>
                </p:cNvPr>
                <p:cNvSpPr txBox="1"/>
                <p:nvPr/>
              </p:nvSpPr>
              <p:spPr>
                <a:xfrm>
                  <a:off x="3927378" y="178857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333688" y="580555"/>
            <a:ext cx="7092006"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CLOSING SUMMARY</a:t>
            </a:r>
          </a:p>
        </p:txBody>
      </p:sp>
      <p:sp>
        <p:nvSpPr>
          <p:cNvPr id="4" name="Content Placeholder 3">
            <a:extLst>
              <a:ext uri="{FF2B5EF4-FFF2-40B4-BE49-F238E27FC236}">
                <a16:creationId xmlns:a16="http://schemas.microsoft.com/office/drawing/2014/main" id="{12D0C1D4-A6E2-24FE-AF7E-DD488FB75390}"/>
              </a:ext>
            </a:extLst>
          </p:cNvPr>
          <p:cNvSpPr>
            <a:spLocks noGrp="1"/>
          </p:cNvSpPr>
          <p:nvPr>
            <p:ph idx="1"/>
          </p:nvPr>
        </p:nvSpPr>
        <p:spPr>
          <a:xfrm>
            <a:off x="838200" y="2259542"/>
            <a:ext cx="10515600" cy="4351338"/>
          </a:xfrm>
        </p:spPr>
        <p:txBody>
          <a:bodyPr vert="horz" lIns="91440" tIns="45720" rIns="91440" bIns="45720" rtlCol="0" anchor="t">
            <a:normAutofit/>
          </a:bodyPr>
          <a:lstStyle/>
          <a:p>
            <a:pPr marL="0" indent="0" algn="ctr">
              <a:buNone/>
            </a:pPr>
            <a:r>
              <a:rPr lang="en-US" sz="1800" b="1" u="sng">
                <a:latin typeface="Bahnschrift"/>
              </a:rPr>
              <a:t>Key Takeaways and Recommendations</a:t>
            </a:r>
            <a:endParaRPr lang="en-US" sz="1800">
              <a:latin typeface="Bahnschrift"/>
            </a:endParaRPr>
          </a:p>
          <a:p>
            <a:r>
              <a:rPr lang="en-US" sz="1800">
                <a:latin typeface="Bahnschrift"/>
              </a:rPr>
              <a:t>Balanced datasets are crucial for accurate results in supervised machine learning. Imbalances can lead to models that perform well on the majority class but poorly on the minority class, which can be critical in certain applications.</a:t>
            </a:r>
          </a:p>
          <a:p>
            <a:pPr marL="0" indent="0">
              <a:buNone/>
            </a:pPr>
            <a:endParaRPr lang="en-US" sz="1800">
              <a:latin typeface="Bahnschrift"/>
            </a:endParaRPr>
          </a:p>
          <a:p>
            <a:r>
              <a:rPr lang="en-US" sz="1800">
                <a:latin typeface="Bahnschrift"/>
              </a:rPr>
              <a:t>A subset dataset was used for this analysis. Results could vary if more data, particularly for accidents classified under Class 1 with traffic impact severities of 3 or 4, is included.</a:t>
            </a:r>
          </a:p>
          <a:p>
            <a:endParaRPr lang="en-US" sz="1800">
              <a:latin typeface="Bahnschrift"/>
            </a:endParaRPr>
          </a:p>
          <a:p>
            <a:endParaRPr lang="en-US">
              <a:cs typeface="Calibri"/>
            </a:endParaRPr>
          </a:p>
        </p:txBody>
      </p:sp>
      <p:pic>
        <p:nvPicPr>
          <p:cNvPr id="7" name="Picture 6" descr="A yellow and blue logo&#10;&#10;Description automatically generated">
            <a:extLst>
              <a:ext uri="{FF2B5EF4-FFF2-40B4-BE49-F238E27FC236}">
                <a16:creationId xmlns:a16="http://schemas.microsoft.com/office/drawing/2014/main" id="{F4945AF3-283C-4DC4-42AF-58864651AFD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269317" y="4944533"/>
            <a:ext cx="3695699" cy="1519766"/>
          </a:xfrm>
          <a:prstGeom prst="rect">
            <a:avLst/>
          </a:prstGeom>
        </p:spPr>
      </p:pic>
      <p:sp>
        <p:nvSpPr>
          <p:cNvPr id="17" name="TextBox 16">
            <a:extLst>
              <a:ext uri="{FF2B5EF4-FFF2-40B4-BE49-F238E27FC236}">
                <a16:creationId xmlns:a16="http://schemas.microsoft.com/office/drawing/2014/main" id="{3CCC6811-784A-CB17-F717-01505969B850}"/>
              </a:ext>
            </a:extLst>
          </p:cNvPr>
          <p:cNvSpPr txBox="1"/>
          <p:nvPr/>
        </p:nvSpPr>
        <p:spPr>
          <a:xfrm>
            <a:off x="4533901" y="6369050"/>
            <a:ext cx="3907365" cy="486833"/>
          </a:xfrm>
          <a:prstGeom prst="rect">
            <a:avLst/>
          </a:prstGeom>
        </p:spPr>
        <p:txBody>
          <a:bodyPr lIns="91440" tIns="45720" rIns="91440" bIns="45720" anchor="t">
            <a:normAutofit/>
          </a:bodyPr>
          <a:lstStyle/>
          <a:p>
            <a:r>
              <a:rPr lang="en-US" sz="1000">
                <a:hlinkClick r:id="rId12"/>
              </a:rPr>
              <a:t>This Photo</a:t>
            </a:r>
            <a:r>
              <a:rPr lang="en-US" sz="1000"/>
              <a:t> by Unknown author is licensed under </a:t>
            </a:r>
            <a:r>
              <a:rPr lang="en-US" sz="1000">
                <a:hlinkClick r:id="rId13"/>
              </a:rPr>
              <a:t>CC BY-SA-NC</a:t>
            </a:r>
            <a:r>
              <a:rPr lang="en-US" sz="1000"/>
              <a:t>.</a:t>
            </a:r>
            <a:endParaRPr lang="en-US" sz="1000">
              <a:cs typeface="Calibri"/>
            </a:endParaRPr>
          </a:p>
        </p:txBody>
      </p:sp>
    </p:spTree>
    <p:extLst>
      <p:ext uri="{BB962C8B-B14F-4D97-AF65-F5344CB8AC3E}">
        <p14:creationId xmlns:p14="http://schemas.microsoft.com/office/powerpoint/2010/main" val="1687569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a:latin typeface="Bahnschrift" panose="020B0502040204020203" pitchFamily="34" charset="0"/>
              </a:rPr>
              <a:t>RESOURCES</a:t>
            </a: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6302"/>
            <a:ext cx="2573007" cy="1315013"/>
            <a:chOff x="378542" y="124671"/>
            <a:chExt cx="5233218" cy="2674594"/>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4671"/>
              <a:ext cx="5233218" cy="2674594"/>
              <a:chOff x="378542" y="124671"/>
              <a:chExt cx="5233218" cy="2674594"/>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4671"/>
                <a:ext cx="3011129" cy="2674594"/>
                <a:chOff x="3819832" y="1818090"/>
                <a:chExt cx="3011129" cy="2674594"/>
              </a:xfrm>
            </p:grpSpPr>
            <p:sp>
              <p:nvSpPr>
                <p:cNvPr id="6" name="TextBox 5">
                  <a:extLst>
                    <a:ext uri="{FF2B5EF4-FFF2-40B4-BE49-F238E27FC236}">
                      <a16:creationId xmlns:a16="http://schemas.microsoft.com/office/drawing/2014/main" id="{48801408-49D6-2F8A-F50C-986DEB2C8DC2}"/>
                    </a:ext>
                  </a:extLst>
                </p:cNvPr>
                <p:cNvSpPr txBox="1"/>
                <p:nvPr/>
              </p:nvSpPr>
              <p:spPr>
                <a:xfrm>
                  <a:off x="3846871" y="1818090"/>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extBox 2">
            <a:extLst>
              <a:ext uri="{FF2B5EF4-FFF2-40B4-BE49-F238E27FC236}">
                <a16:creationId xmlns:a16="http://schemas.microsoft.com/office/drawing/2014/main" id="{8ABC651C-231F-2C0B-F8F1-D2429D01437D}"/>
              </a:ext>
            </a:extLst>
          </p:cNvPr>
          <p:cNvSpPr txBox="1"/>
          <p:nvPr/>
        </p:nvSpPr>
        <p:spPr>
          <a:xfrm>
            <a:off x="394254" y="2305456"/>
            <a:ext cx="11405420" cy="3877985"/>
          </a:xfrm>
          <a:prstGeom prst="rect">
            <a:avLst/>
          </a:prstGeom>
          <a:noFill/>
        </p:spPr>
        <p:txBody>
          <a:bodyPr wrap="square" lIns="91440" tIns="45720" rIns="91440" bIns="45720" anchor="t">
            <a:spAutoFit/>
          </a:bodyPr>
          <a:lstStyle/>
          <a:p>
            <a:pPr marL="171450" indent="-171450" algn="l">
              <a:buFont typeface="Arial"/>
              <a:buChar char="•"/>
            </a:pPr>
            <a:r>
              <a:rPr lang="en-US" sz="1200" b="0" i="0">
                <a:solidFill>
                  <a:srgbClr val="1F2328"/>
                </a:solidFill>
                <a:effectLst/>
                <a:highlight>
                  <a:srgbClr val="FFFFFF"/>
                </a:highlight>
                <a:latin typeface="-apple-system"/>
              </a:rPr>
              <a:t>ASU/EdX Tutoring</a:t>
            </a:r>
            <a:endParaRPr lang="en-US">
              <a:cs typeface="Calibri" panose="020F0502020204030204"/>
            </a:endParaRPr>
          </a:p>
          <a:p>
            <a:pPr marL="171450" indent="-171450" algn="l">
              <a:buFont typeface="Arial"/>
              <a:buChar char="•"/>
            </a:pPr>
            <a:r>
              <a:rPr lang="en-US" sz="1200" b="0" i="0">
                <a:solidFill>
                  <a:srgbClr val="1F2328"/>
                </a:solidFill>
                <a:effectLst/>
                <a:highlight>
                  <a:srgbClr val="FFFFFF"/>
                </a:highlight>
                <a:latin typeface="-apple-system"/>
              </a:rPr>
              <a:t>Class Activities and Projects</a:t>
            </a:r>
          </a:p>
          <a:p>
            <a:pPr marL="171450" indent="-171450" algn="l">
              <a:buFont typeface="Arial"/>
              <a:buChar char="•"/>
            </a:pPr>
            <a:r>
              <a:rPr lang="en-US" sz="1200" b="0" i="0">
                <a:solidFill>
                  <a:srgbClr val="1F2328"/>
                </a:solidFill>
                <a:effectLst/>
                <a:highlight>
                  <a:srgbClr val="FFFFFF"/>
                </a:highlight>
                <a:latin typeface="-apple-system"/>
              </a:rPr>
              <a:t>Moosavi, Sobhan, Mohammad Hossein </a:t>
            </a:r>
            <a:r>
              <a:rPr lang="en-US" sz="1200" b="0" i="0" err="1">
                <a:solidFill>
                  <a:srgbClr val="1F2328"/>
                </a:solidFill>
                <a:effectLst/>
                <a:highlight>
                  <a:srgbClr val="FFFFFF"/>
                </a:highlight>
                <a:latin typeface="-apple-system"/>
              </a:rPr>
              <a:t>Samavatian</a:t>
            </a:r>
            <a:r>
              <a:rPr lang="en-US" sz="1200" b="0" i="0">
                <a:solidFill>
                  <a:srgbClr val="1F2328"/>
                </a:solidFill>
                <a:effectLst/>
                <a:highlight>
                  <a:srgbClr val="FFFFFF"/>
                </a:highlight>
                <a:latin typeface="-apple-system"/>
              </a:rPr>
              <a:t>, Srinivasan Parthasarathy, and Rajiv Ramnath. “A Countrywide Traffic Accident Dataset.”, 2019.</a:t>
            </a:r>
          </a:p>
          <a:p>
            <a:pPr marL="171450" indent="-171450" algn="l">
              <a:buFont typeface="Arial"/>
              <a:buChar char="•"/>
            </a:pPr>
            <a:r>
              <a:rPr lang="en-US" sz="1200" b="0" i="0">
                <a:solidFill>
                  <a:srgbClr val="1F2328"/>
                </a:solidFill>
                <a:effectLst/>
                <a:highlight>
                  <a:srgbClr val="FFFFFF"/>
                </a:highlight>
                <a:latin typeface="-apple-system"/>
              </a:rPr>
              <a:t>Moosavi, Sobhan, Mohammad Hossein </a:t>
            </a:r>
            <a:r>
              <a:rPr lang="en-US" sz="1200" b="0" i="0" err="1">
                <a:solidFill>
                  <a:srgbClr val="1F2328"/>
                </a:solidFill>
                <a:effectLst/>
                <a:highlight>
                  <a:srgbClr val="FFFFFF"/>
                </a:highlight>
                <a:latin typeface="-apple-system"/>
              </a:rPr>
              <a:t>Samavatian</a:t>
            </a:r>
            <a:r>
              <a:rPr lang="en-US" sz="1200" b="0" i="0">
                <a:solidFill>
                  <a:srgbClr val="1F2328"/>
                </a:solidFill>
                <a:effectLst/>
                <a:highlight>
                  <a:srgbClr val="FFFFFF"/>
                </a:highlight>
                <a:latin typeface="-apple-system"/>
              </a:rPr>
              <a:t>, Srinivasan Parthasarathy, Radu Teodorescu, and Rajiv Ramnath. "Accident Risk Prediction based on Heterogeneous Sparse Data: New Dataset and Insights." In proceedings of the 27th ACM SIGSPATIAL International Conference on Advances in Geographic Information Systems, ACM, 2019.</a:t>
            </a:r>
          </a:p>
          <a:p>
            <a:pPr marL="171450" indent="-171450" algn="l">
              <a:buFont typeface="Arial"/>
              <a:buChar char="•"/>
            </a:pPr>
            <a:r>
              <a:rPr lang="en-US" sz="1200" b="0" i="0">
                <a:solidFill>
                  <a:srgbClr val="1F2328"/>
                </a:solidFill>
                <a:effectLst/>
                <a:highlight>
                  <a:srgbClr val="FFFFFF"/>
                </a:highlight>
                <a:latin typeface="-apple-system"/>
              </a:rPr>
              <a:t>OpenAI. (2024). ChatGPT</a:t>
            </a:r>
          </a:p>
          <a:p>
            <a:pPr marL="171450" indent="-171450" algn="l">
              <a:buFont typeface="Arial"/>
              <a:buChar char="•"/>
            </a:pPr>
            <a:r>
              <a:rPr lang="en-US" sz="1200" b="0" i="0" u="sng">
                <a:solidFill>
                  <a:srgbClr val="1F2328"/>
                </a:solidFill>
                <a:effectLst/>
                <a:highlight>
                  <a:srgbClr val="FFFFFF"/>
                </a:highlight>
                <a:latin typeface="-apple-system"/>
                <a:hlinkClick r:id="rId11"/>
              </a:rPr>
              <a:t>https://www.kaggle.com/datasets/sobhanmoosavi/us-accidents/discussion/322830</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2"/>
              </a:rPr>
              <a:t>https://github.com/orgs/community/discussions/49949</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3"/>
              </a:rPr>
              <a:t>https://us-east-2.console.aws.amazon.com/s3/get-started?region=us-east-2</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4"/>
              </a:rPr>
              <a:t>https://pandas.pydata.org/docs/reference/api/pandas.DataFrame.isin.html</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5"/>
              </a:rPr>
              <a:t>https://www.w3schools.com/python/pandas/ref_df_isin.asp</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6"/>
              </a:rPr>
              <a:t>https://www.geeksforgeeks.org/matplotlib-pyplot-figure-in-python/</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7"/>
              </a:rPr>
              <a:t>https://matplotlib.org/stable/api/figure_api.html</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8"/>
              </a:rPr>
              <a:t>https://pandas.pydata.org/docs/reference/api/pandas.melt.html</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9"/>
              </a:rPr>
              <a:t>https://stackoverflow.com/questions/68961796/how-do-i-melt-a-pandas-dataframe</a:t>
            </a:r>
          </a:p>
          <a:p>
            <a:pPr marL="171450" indent="-171450">
              <a:buFont typeface="Arial"/>
              <a:buChar char="•"/>
            </a:pPr>
            <a:r>
              <a:rPr lang="en-US" sz="1100">
                <a:solidFill>
                  <a:srgbClr val="1F2328"/>
                </a:solidFill>
                <a:highlight>
                  <a:srgbClr val="FFFFFF"/>
                </a:highlight>
                <a:latin typeface="Calibri"/>
                <a:cs typeface="Calibri"/>
                <a:hlinkClick r:id="rId20"/>
              </a:rPr>
              <a:t>https://www.phoenix.org/maps/zip-code-map/#:~:text=Four%20million%20people%20call%20the,by%20ZIP%20code%20and%20city</a:t>
            </a:r>
            <a:r>
              <a:rPr lang="en-US" sz="1100">
                <a:solidFill>
                  <a:srgbClr val="1F2328"/>
                </a:solidFill>
                <a:highlight>
                  <a:srgbClr val="FFFFFF"/>
                </a:highlight>
                <a:latin typeface="Calibri"/>
                <a:cs typeface="Calibri"/>
              </a:rPr>
              <a:t>.</a:t>
            </a:r>
            <a:endParaRPr lang="en-US" sz="1200" u="sng">
              <a:solidFill>
                <a:srgbClr val="1F2328"/>
              </a:solidFill>
              <a:highlight>
                <a:srgbClr val="FFFFFF"/>
              </a:highlight>
              <a:latin typeface="-apple-system"/>
              <a:cs typeface="Calibri"/>
            </a:endParaRPr>
          </a:p>
          <a:p>
            <a:pPr marL="171450" indent="-171450">
              <a:buFont typeface="Arial"/>
              <a:buChar char="•"/>
            </a:pPr>
            <a:r>
              <a:rPr lang="en-US" sz="1100">
                <a:solidFill>
                  <a:srgbClr val="1F2328"/>
                </a:solidFill>
                <a:highlight>
                  <a:srgbClr val="FFFFFF"/>
                </a:highlight>
                <a:ea typeface="+mn-lt"/>
                <a:cs typeface="+mn-lt"/>
                <a:hlinkClick r:id="rId21"/>
              </a:rPr>
              <a:t>https://www.azcentral.com/story/news/local/phoenix-traffic/2023/12/14/what-time-is-traffic-worst-in-phoenix/71843926007/#:~:text=%22Overall%2C%20we%20observe%206%20a.m.,for%20weekdays%2C%22%20he%20said</a:t>
            </a:r>
            <a:endParaRPr lang="en-US" sz="1100">
              <a:solidFill>
                <a:srgbClr val="1F2328"/>
              </a:solidFill>
              <a:highlight>
                <a:srgbClr val="FFFFFF"/>
              </a:highlight>
              <a:latin typeface="Calibri"/>
              <a:cs typeface="Calibri"/>
            </a:endParaRPr>
          </a:p>
          <a:p>
            <a:pPr marL="171450" indent="-171450">
              <a:buFont typeface="Arial"/>
              <a:buChar char="•"/>
            </a:pPr>
            <a:r>
              <a:rPr lang="en-US" sz="1100">
                <a:solidFill>
                  <a:srgbClr val="1F2328"/>
                </a:solidFill>
                <a:highlight>
                  <a:srgbClr val="FFFFFF"/>
                </a:highlight>
                <a:ea typeface="+mn-lt"/>
                <a:cs typeface="+mn-lt"/>
                <a:hlinkClick r:id="rId22"/>
              </a:rPr>
              <a:t>https://www.azfamily.com/2024/05/06/everything-you-need-know-about-arizonas-weather/</a:t>
            </a:r>
            <a:endParaRPr lang="en-US" sz="1100">
              <a:solidFill>
                <a:srgbClr val="1F2328"/>
              </a:solidFill>
              <a:highlight>
                <a:srgbClr val="FFFFFF"/>
              </a:highlight>
              <a:latin typeface="Calibri"/>
              <a:cs typeface="Calibri"/>
            </a:endParaRPr>
          </a:p>
          <a:p>
            <a:pPr marL="171450" indent="-171450">
              <a:buFont typeface="Arial" panose="020B0604020202020204" pitchFamily="34" charset="0"/>
              <a:buChar char="•"/>
            </a:pPr>
            <a:endParaRPr lang="en-US" sz="1100">
              <a:solidFill>
                <a:srgbClr val="1F2328"/>
              </a:solidFill>
              <a:highlight>
                <a:srgbClr val="FFFFFF"/>
              </a:highlight>
              <a:latin typeface="Calibri"/>
              <a:cs typeface="Calibri"/>
            </a:endParaRPr>
          </a:p>
          <a:p>
            <a:pPr>
              <a:buFont typeface="Arial" panose="020B0604020202020204" pitchFamily="34" charset="0"/>
              <a:buChar char="•"/>
            </a:pPr>
            <a:endParaRPr lang="en-US" sz="1100">
              <a:solidFill>
                <a:srgbClr val="1F2328"/>
              </a:solidFill>
              <a:highlight>
                <a:srgbClr val="FFFFFF"/>
              </a:highlight>
              <a:latin typeface="Calibri"/>
              <a:cs typeface="Calibri"/>
            </a:endParaRPr>
          </a:p>
        </p:txBody>
      </p:sp>
    </p:spTree>
    <p:extLst>
      <p:ext uri="{BB962C8B-B14F-4D97-AF65-F5344CB8AC3E}">
        <p14:creationId xmlns:p14="http://schemas.microsoft.com/office/powerpoint/2010/main" val="3888541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01064"/>
              <a:ext cx="2573007" cy="1344478"/>
              <a:chOff x="378542" y="64743"/>
              <a:chExt cx="5233218" cy="2734522"/>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64743"/>
                <a:ext cx="5233218" cy="2734522"/>
                <a:chOff x="378542" y="64743"/>
                <a:chExt cx="5233218" cy="2734522"/>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64743"/>
                  <a:ext cx="3011129" cy="2734522"/>
                  <a:chOff x="3819832" y="1758162"/>
                  <a:chExt cx="3011129" cy="2734522"/>
                </a:xfrm>
              </p:grpSpPr>
              <p:sp>
                <p:nvSpPr>
                  <p:cNvPr id="15" name="TextBox 14">
                    <a:extLst>
                      <a:ext uri="{FF2B5EF4-FFF2-40B4-BE49-F238E27FC236}">
                        <a16:creationId xmlns:a16="http://schemas.microsoft.com/office/drawing/2014/main" id="{C81FBC62-2175-ACAD-5B38-6E34AF60CBA5}"/>
                      </a:ext>
                    </a:extLst>
                  </p:cNvPr>
                  <p:cNvSpPr txBox="1"/>
                  <p:nvPr/>
                </p:nvSpPr>
                <p:spPr>
                  <a:xfrm>
                    <a:off x="3821199" y="175816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733764" y="2560703"/>
            <a:ext cx="9144000" cy="1415846"/>
          </a:xfrm>
        </p:spPr>
        <p:txBody>
          <a:bodyPr/>
          <a:lstStyle/>
          <a:p>
            <a:r>
              <a:rPr lang="en-US">
                <a:latin typeface="Bahnschrift" panose="020B0502040204020203" pitchFamily="34" charset="0"/>
              </a:rPr>
              <a:t>QUESTIONS?</a:t>
            </a: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04235" y="410180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5988946" y="6102333"/>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41369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4092362" y="1524747"/>
            <a:ext cx="8099636" cy="53332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bg1"/>
              </a:solidFill>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606002" cy="1341204"/>
            <a:chOff x="378542" y="139777"/>
            <a:chExt cx="5300325" cy="2727864"/>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300325" cy="2727864"/>
              <a:chOff x="378542" y="139777"/>
              <a:chExt cx="5300325" cy="2727864"/>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78236" cy="2727864"/>
                <a:chOff x="3819832" y="1833196"/>
                <a:chExt cx="3078236" cy="2727864"/>
              </a:xfrm>
            </p:grpSpPr>
            <p:sp>
              <p:nvSpPr>
                <p:cNvPr id="6" name="TextBox 5">
                  <a:extLst>
                    <a:ext uri="{FF2B5EF4-FFF2-40B4-BE49-F238E27FC236}">
                      <a16:creationId xmlns:a16="http://schemas.microsoft.com/office/drawing/2014/main" id="{48801408-49D6-2F8A-F50C-986DEB2C8DC2}"/>
                    </a:ext>
                  </a:extLst>
                </p:cNvPr>
                <p:cNvSpPr txBox="1"/>
                <p:nvPr/>
              </p:nvSpPr>
              <p:spPr>
                <a:xfrm>
                  <a:off x="3900460" y="1833196"/>
                  <a:ext cx="2984089"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86940" y="4060273"/>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E626C12E-DE31-6D55-18E1-44B686A44EDC}"/>
              </a:ext>
            </a:extLst>
          </p:cNvPr>
          <p:cNvSpPr txBox="1"/>
          <p:nvPr/>
        </p:nvSpPr>
        <p:spPr>
          <a:xfrm>
            <a:off x="3451123" y="612501"/>
            <a:ext cx="7018268" cy="923330"/>
          </a:xfrm>
          <a:prstGeom prst="rect">
            <a:avLst/>
          </a:prstGeom>
          <a:noFill/>
        </p:spPr>
        <p:txBody>
          <a:bodyPr wrap="none" rtlCol="0">
            <a:spAutoFit/>
          </a:bodyPr>
          <a:lstStyle/>
          <a:p>
            <a:r>
              <a:rPr lang="en-US" sz="5400" b="1">
                <a:solidFill>
                  <a:schemeClr val="bg1"/>
                </a:solidFill>
                <a:latin typeface="Bahnschrift" panose="020B0502040204020203" pitchFamily="34" charset="0"/>
              </a:rPr>
              <a:t>IDEATION &amp; DATASET </a:t>
            </a:r>
          </a:p>
        </p:txBody>
      </p:sp>
      <p:sp>
        <p:nvSpPr>
          <p:cNvPr id="4" name="TextBox 3">
            <a:extLst>
              <a:ext uri="{FF2B5EF4-FFF2-40B4-BE49-F238E27FC236}">
                <a16:creationId xmlns:a16="http://schemas.microsoft.com/office/drawing/2014/main" id="{FAD74EA5-EC86-8687-0798-ED7F08D9E200}"/>
              </a:ext>
            </a:extLst>
          </p:cNvPr>
          <p:cNvSpPr txBox="1"/>
          <p:nvPr/>
        </p:nvSpPr>
        <p:spPr>
          <a:xfrm>
            <a:off x="395654" y="2098756"/>
            <a:ext cx="351496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Bahnschrift"/>
                <a:ea typeface="+mn-lt"/>
                <a:cs typeface="+mn-lt"/>
              </a:rPr>
              <a:t>Ideation</a:t>
            </a:r>
            <a:endParaRPr lang="en-US" u="sng">
              <a:latin typeface="Bahnschrift"/>
              <a:ea typeface="+mn-lt"/>
              <a:cs typeface="+mn-lt"/>
            </a:endParaRPr>
          </a:p>
          <a:p>
            <a:r>
              <a:rPr lang="en-US">
                <a:latin typeface="Bahnschrift"/>
                <a:ea typeface="+mn-lt"/>
                <a:cs typeface="+mn-lt"/>
              </a:rPr>
              <a:t>As a team, we chose to investigate traffic accidents with a focus on Arizona, narrowing down further to the Phoenix Metro area since it is our place of residence. This localized focus was influenced by the complexities and size of the dataset, leading us to work with subsets that still provided sufficient data for meaningful analysis.</a:t>
            </a:r>
            <a:endParaRPr lang="en-US">
              <a:latin typeface="Bahnschrift"/>
              <a:ea typeface="Calibri"/>
              <a:cs typeface="Calibri"/>
            </a:endParaRPr>
          </a:p>
        </p:txBody>
      </p:sp>
      <p:sp>
        <p:nvSpPr>
          <p:cNvPr id="5" name="TextBox 4">
            <a:extLst>
              <a:ext uri="{FF2B5EF4-FFF2-40B4-BE49-F238E27FC236}">
                <a16:creationId xmlns:a16="http://schemas.microsoft.com/office/drawing/2014/main" id="{C0EDD92C-05B1-6BCA-BBDD-2525B5411C86}"/>
              </a:ext>
            </a:extLst>
          </p:cNvPr>
          <p:cNvSpPr txBox="1"/>
          <p:nvPr/>
        </p:nvSpPr>
        <p:spPr>
          <a:xfrm>
            <a:off x="4921249" y="2097128"/>
            <a:ext cx="539749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latin typeface="Bahnschrift"/>
              </a:rPr>
              <a:t>Dataset</a:t>
            </a:r>
            <a:endParaRPr lang="en-US" u="sng" dirty="0">
              <a:latin typeface="Bahnschrift"/>
            </a:endParaRPr>
          </a:p>
          <a:p>
            <a:pPr marL="285750" indent="-285750">
              <a:buFont typeface="Arial"/>
              <a:buChar char="•"/>
            </a:pPr>
            <a:r>
              <a:rPr lang="en-US" b="1" dirty="0">
                <a:latin typeface="Bahnschrift"/>
              </a:rPr>
              <a:t>US Traffic Accident Data</a:t>
            </a:r>
            <a:endParaRPr lang="en-US" dirty="0">
              <a:latin typeface="Bahnschrift"/>
              <a:ea typeface="Calibri" panose="020F0502020204030204"/>
              <a:cs typeface="Calibri" panose="020F0502020204030204"/>
            </a:endParaRPr>
          </a:p>
          <a:p>
            <a:pPr marL="285750" indent="-285750">
              <a:buFont typeface="Arial"/>
              <a:buChar char="•"/>
            </a:pPr>
            <a:r>
              <a:rPr lang="en-US" b="1" dirty="0">
                <a:latin typeface="Bahnschrift"/>
              </a:rPr>
              <a:t>Primary Source:</a:t>
            </a:r>
            <a:r>
              <a:rPr lang="en-US" dirty="0">
                <a:latin typeface="Bahnschrift"/>
              </a:rPr>
              <a:t> </a:t>
            </a:r>
            <a:r>
              <a:rPr lang="en-US" dirty="0">
                <a:latin typeface="Bahnschrift"/>
                <a:hlinkClick r:id="rId11"/>
              </a:rPr>
              <a:t>Kaggle</a:t>
            </a:r>
            <a:endParaRPr lang="en-US" dirty="0">
              <a:latin typeface="Bahnschrift"/>
              <a:ea typeface="Calibri"/>
              <a:cs typeface="Calibri"/>
              <a:hlinkClick r:id="" action="ppaction://noaction"/>
            </a:endParaRPr>
          </a:p>
          <a:p>
            <a:endParaRPr lang="en-US" dirty="0">
              <a:latin typeface="Bahnschrift"/>
              <a:ea typeface="Calibri" panose="020F0502020204030204"/>
              <a:cs typeface="Calibri" panose="020F0502020204030204"/>
            </a:endParaRPr>
          </a:p>
          <a:p>
            <a:r>
              <a:rPr lang="en-US" b="1" u="sng" dirty="0">
                <a:latin typeface="Bahnschrift"/>
              </a:rPr>
              <a:t>Tools Used</a:t>
            </a:r>
            <a:endParaRPr lang="en-US" b="1" u="sng" dirty="0">
              <a:latin typeface="Bahnschrift"/>
              <a:ea typeface="Calibri"/>
              <a:cs typeface="Calibri"/>
            </a:endParaRPr>
          </a:p>
          <a:p>
            <a:pPr marL="285750" indent="-285750">
              <a:buFont typeface="Arial"/>
              <a:buChar char="•"/>
            </a:pPr>
            <a:r>
              <a:rPr lang="en-US" b="1" dirty="0">
                <a:latin typeface="Bahnschrift"/>
              </a:rPr>
              <a:t>Data Manipulation:</a:t>
            </a:r>
            <a:r>
              <a:rPr lang="en-US" dirty="0">
                <a:latin typeface="Bahnschrift"/>
              </a:rPr>
              <a:t> Python Pandas, NumPy</a:t>
            </a:r>
            <a:endParaRPr lang="en-US" dirty="0">
              <a:latin typeface="Bahnschrift"/>
              <a:cs typeface="Calibri"/>
            </a:endParaRPr>
          </a:p>
          <a:p>
            <a:pPr marL="285750" indent="-285750">
              <a:buFont typeface="Arial"/>
              <a:buChar char="•"/>
            </a:pPr>
            <a:r>
              <a:rPr lang="en-US" b="1" dirty="0">
                <a:latin typeface="Bahnschrift"/>
              </a:rPr>
              <a:t>Visualization:</a:t>
            </a:r>
            <a:r>
              <a:rPr lang="en-US" dirty="0">
                <a:latin typeface="Bahnschrift"/>
              </a:rPr>
              <a:t> Python Matplotlib, </a:t>
            </a:r>
            <a:r>
              <a:rPr lang="en-US" dirty="0" err="1">
                <a:latin typeface="Bahnschrift"/>
              </a:rPr>
              <a:t>Plotly</a:t>
            </a:r>
            <a:r>
              <a:rPr lang="en-US" dirty="0">
                <a:latin typeface="Bahnschrift"/>
              </a:rPr>
              <a:t>, Tableau</a:t>
            </a:r>
            <a:endParaRPr lang="en-US" dirty="0">
              <a:latin typeface="Bahnschrift"/>
              <a:cs typeface="Calibri"/>
            </a:endParaRPr>
          </a:p>
          <a:p>
            <a:pPr marL="285750" indent="-285750">
              <a:buFont typeface="Arial"/>
              <a:buChar char="•"/>
            </a:pPr>
            <a:r>
              <a:rPr lang="en-US" b="1" dirty="0">
                <a:latin typeface="Bahnschrift"/>
              </a:rPr>
              <a:t>Database:</a:t>
            </a:r>
            <a:r>
              <a:rPr lang="en-US" dirty="0">
                <a:latin typeface="Bahnschrift"/>
              </a:rPr>
              <a:t> PostgreSQL</a:t>
            </a:r>
            <a:endParaRPr lang="en-US" dirty="0">
              <a:latin typeface="Bahnschrift"/>
              <a:cs typeface="Calibri"/>
            </a:endParaRPr>
          </a:p>
          <a:p>
            <a:pPr marL="285750" indent="-285750">
              <a:buFont typeface="Arial"/>
              <a:buChar char="•"/>
            </a:pPr>
            <a:r>
              <a:rPr lang="en-US" b="1" dirty="0">
                <a:latin typeface="Bahnschrift"/>
              </a:rPr>
              <a:t>Machine Learning:</a:t>
            </a:r>
            <a:r>
              <a:rPr lang="en-US" dirty="0">
                <a:latin typeface="Bahnschrift"/>
              </a:rPr>
              <a:t> Scikit-learn</a:t>
            </a:r>
            <a:endParaRPr lang="en-US" dirty="0">
              <a:latin typeface="Bahnschrift"/>
              <a:ea typeface="Calibri"/>
              <a:cs typeface="Calibri"/>
            </a:endParaRPr>
          </a:p>
          <a:p>
            <a:endParaRPr lang="en-US" dirty="0">
              <a:latin typeface="Bahnschrift"/>
              <a:ea typeface="Calibri"/>
              <a:cs typeface="Calibri"/>
            </a:endParaRPr>
          </a:p>
          <a:p>
            <a:r>
              <a:rPr lang="en-US" b="1" dirty="0">
                <a:latin typeface="Bahnschrift"/>
              </a:rPr>
              <a:t>Data Handling:</a:t>
            </a:r>
            <a:endParaRPr lang="en-US" b="1" dirty="0">
              <a:latin typeface="Bahnschrift"/>
              <a:ea typeface="Calibri"/>
              <a:cs typeface="Calibri"/>
            </a:endParaRPr>
          </a:p>
          <a:p>
            <a:pPr marL="285750" indent="-285750">
              <a:buFont typeface="Arial"/>
              <a:buChar char="•"/>
            </a:pPr>
            <a:r>
              <a:rPr lang="en-US" dirty="0">
                <a:latin typeface="Bahnschrift"/>
              </a:rPr>
              <a:t>The original dataset contained 7 million entries.</a:t>
            </a:r>
            <a:endParaRPr lang="en-US" dirty="0">
              <a:latin typeface="Bahnschrift"/>
              <a:ea typeface="Calibri"/>
              <a:cs typeface="Calibri"/>
            </a:endParaRPr>
          </a:p>
          <a:p>
            <a:pPr marL="285750" indent="-285750">
              <a:buFont typeface="Arial"/>
              <a:buChar char="•"/>
            </a:pPr>
            <a:r>
              <a:rPr lang="en-US" dirty="0">
                <a:latin typeface="Bahnschrift"/>
              </a:rPr>
              <a:t>Used subset dataset composed of 500,000 entries </a:t>
            </a:r>
            <a:endParaRPr lang="en-US" dirty="0">
              <a:latin typeface="Bahnschrift"/>
              <a:ea typeface="Calibri"/>
              <a:cs typeface="Calibri"/>
            </a:endParaRPr>
          </a:p>
        </p:txBody>
      </p:sp>
      <p:pic>
        <p:nvPicPr>
          <p:cNvPr id="3" name="Picture 2" descr="A group of people sitting at a table with light bulbs&#10;&#10;Description automatically generated">
            <a:extLst>
              <a:ext uri="{FF2B5EF4-FFF2-40B4-BE49-F238E27FC236}">
                <a16:creationId xmlns:a16="http://schemas.microsoft.com/office/drawing/2014/main" id="{1AB0AF6F-3DDC-8950-9FB4-428F4B5F91B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634257" y="1780677"/>
            <a:ext cx="2148416" cy="1684866"/>
          </a:xfrm>
          <a:prstGeom prst="rect">
            <a:avLst/>
          </a:prstGeom>
        </p:spPr>
      </p:pic>
      <p:sp>
        <p:nvSpPr>
          <p:cNvPr id="7" name="TextBox 6">
            <a:extLst>
              <a:ext uri="{FF2B5EF4-FFF2-40B4-BE49-F238E27FC236}">
                <a16:creationId xmlns:a16="http://schemas.microsoft.com/office/drawing/2014/main" id="{7FB53545-9DAA-3900-39C9-B8487AC7B13C}"/>
              </a:ext>
            </a:extLst>
          </p:cNvPr>
          <p:cNvSpPr txBox="1"/>
          <p:nvPr/>
        </p:nvSpPr>
        <p:spPr>
          <a:xfrm>
            <a:off x="10320929" y="3428191"/>
            <a:ext cx="1587500" cy="317500"/>
          </a:xfrm>
          <a:prstGeom prst="rect">
            <a:avLst/>
          </a:prstGeom>
        </p:spPr>
        <p:txBody>
          <a:bodyPr>
            <a:normAutofit fontScale="40000" lnSpcReduction="20000"/>
          </a:bodyPr>
          <a:lstStyle/>
          <a:p>
            <a:r>
              <a:rPr lang="en-US">
                <a:hlinkClick r:id="rId13"/>
              </a:rPr>
              <a:t>This Photo</a:t>
            </a:r>
            <a:r>
              <a:rPr lang="en-US"/>
              <a:t> by Unknown author is licensed under </a:t>
            </a:r>
            <a:r>
              <a:rPr lang="en-US">
                <a:hlinkClick r:id="rId14"/>
              </a:rPr>
              <a:t>CC BY-SA-NC</a:t>
            </a:r>
            <a:r>
              <a:rPr lang="en-US"/>
              <a:t>.</a:t>
            </a:r>
          </a:p>
        </p:txBody>
      </p:sp>
    </p:spTree>
    <p:extLst>
      <p:ext uri="{BB962C8B-B14F-4D97-AF65-F5344CB8AC3E}">
        <p14:creationId xmlns:p14="http://schemas.microsoft.com/office/powerpoint/2010/main" val="357663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42730"/>
              <a:ext cx="2593117" cy="1302812"/>
              <a:chOff x="378542" y="149487"/>
              <a:chExt cx="5274120" cy="2649778"/>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49487"/>
                <a:ext cx="5274120" cy="2649778"/>
                <a:chOff x="378542" y="149487"/>
                <a:chExt cx="5274120" cy="2649778"/>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49487"/>
                  <a:ext cx="3052031" cy="2649778"/>
                  <a:chOff x="3819832" y="1842906"/>
                  <a:chExt cx="3052031" cy="2649778"/>
                </a:xfrm>
              </p:grpSpPr>
              <p:sp>
                <p:nvSpPr>
                  <p:cNvPr id="15" name="TextBox 14">
                    <a:extLst>
                      <a:ext uri="{FF2B5EF4-FFF2-40B4-BE49-F238E27FC236}">
                        <a16:creationId xmlns:a16="http://schemas.microsoft.com/office/drawing/2014/main" id="{C81FBC62-2175-ACAD-5B38-6E34AF60CBA5}"/>
                      </a:ext>
                    </a:extLst>
                  </p:cNvPr>
                  <p:cNvSpPr txBox="1"/>
                  <p:nvPr/>
                </p:nvSpPr>
                <p:spPr>
                  <a:xfrm>
                    <a:off x="3887772" y="1842906"/>
                    <a:ext cx="2984091"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739514" y="3230161"/>
            <a:ext cx="9144000" cy="1456062"/>
          </a:xfrm>
        </p:spPr>
        <p:txBody>
          <a:bodyPr>
            <a:normAutofit fontScale="90000"/>
          </a:bodyPr>
          <a:lstStyle/>
          <a:p>
            <a:r>
              <a:rPr lang="en-US" b="1">
                <a:latin typeface="Bahnschrift" panose="020B0502040204020203" pitchFamily="34" charset="0"/>
              </a:rPr>
              <a:t>DATA CLEANING </a:t>
            </a:r>
            <a:br>
              <a:rPr lang="en-US" b="1">
                <a:latin typeface="Bahnschrift" panose="020B0502040204020203" pitchFamily="34" charset="0"/>
              </a:rPr>
            </a:br>
            <a:r>
              <a:rPr lang="en-US" b="1">
                <a:latin typeface="Bahnschrift" panose="020B0502040204020203" pitchFamily="34" charset="0"/>
              </a:rPr>
              <a:t>&amp;</a:t>
            </a:r>
            <a:br>
              <a:rPr lang="en-US" b="1">
                <a:latin typeface="Bahnschrift" panose="020B0502040204020203" pitchFamily="34" charset="0"/>
              </a:rPr>
            </a:br>
            <a:r>
              <a:rPr lang="en-US" b="1">
                <a:latin typeface="Bahnschrift" panose="020B0502040204020203" pitchFamily="34" charset="0"/>
              </a:rPr>
              <a:t>ENGINEERING</a:t>
            </a: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45265" y="445429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6190595" y="6445573"/>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231446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5652182" y="1485671"/>
            <a:ext cx="6539816"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2837"/>
            <a:ext cx="2597908" cy="1318478"/>
            <a:chOff x="378542" y="117623"/>
            <a:chExt cx="5283864" cy="2681642"/>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7623"/>
              <a:ext cx="5283864" cy="2681642"/>
              <a:chOff x="378542" y="117623"/>
              <a:chExt cx="5283864" cy="2681642"/>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7623"/>
                <a:ext cx="3061775" cy="2681642"/>
                <a:chOff x="3819832" y="1811042"/>
                <a:chExt cx="3061775" cy="2681642"/>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1104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751044" y="580555"/>
            <a:ext cx="5925020"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 CLEANING</a:t>
            </a:r>
            <a:endParaRPr lang="en-US" sz="6000" b="1">
              <a:solidFill>
                <a:schemeClr val="bg1"/>
              </a:solidFill>
              <a:latin typeface="Bahnschrift" panose="020B0502040204020203" pitchFamily="34" charset="0"/>
            </a:endParaRPr>
          </a:p>
        </p:txBody>
      </p:sp>
      <p:sp>
        <p:nvSpPr>
          <p:cNvPr id="10" name="Content Placeholder 9">
            <a:extLst>
              <a:ext uri="{FF2B5EF4-FFF2-40B4-BE49-F238E27FC236}">
                <a16:creationId xmlns:a16="http://schemas.microsoft.com/office/drawing/2014/main" id="{371F28BA-0A66-7ECC-691A-4B1E5102DFBE}"/>
              </a:ext>
            </a:extLst>
          </p:cNvPr>
          <p:cNvSpPr>
            <a:spLocks noGrp="1"/>
          </p:cNvSpPr>
          <p:nvPr>
            <p:ph sz="half" idx="1"/>
          </p:nvPr>
        </p:nvSpPr>
        <p:spPr>
          <a:xfrm>
            <a:off x="467783" y="1984375"/>
            <a:ext cx="5181600" cy="4351338"/>
          </a:xfrm>
        </p:spPr>
        <p:txBody>
          <a:bodyPr vert="horz" lIns="91440" tIns="45720" rIns="91440" bIns="45720" rtlCol="0" anchor="t">
            <a:noAutofit/>
          </a:bodyPr>
          <a:lstStyle/>
          <a:p>
            <a:pPr marL="0" indent="0">
              <a:buNone/>
            </a:pPr>
            <a:r>
              <a:rPr lang="en-US" sz="1800" b="1">
                <a:latin typeface="Bahnschrift"/>
                <a:ea typeface="+mn-lt"/>
                <a:cs typeface="+mn-lt"/>
              </a:rPr>
              <a:t>Initial Dataset:</a:t>
            </a:r>
            <a:endParaRPr lang="en-US" sz="1800">
              <a:latin typeface="Bahnschrift"/>
              <a:cs typeface="Calibri" panose="020F0502020204030204"/>
            </a:endParaRPr>
          </a:p>
          <a:p>
            <a:r>
              <a:rPr lang="en-US" sz="1800">
                <a:latin typeface="Bahnschrift"/>
                <a:ea typeface="+mn-lt"/>
                <a:cs typeface="+mn-lt"/>
              </a:rPr>
              <a:t>US accident reports (2016-2023)</a:t>
            </a:r>
            <a:endParaRPr lang="en-US" sz="1800">
              <a:latin typeface="Bahnschrift"/>
            </a:endParaRPr>
          </a:p>
          <a:p>
            <a:r>
              <a:rPr lang="en-US" sz="1800">
                <a:latin typeface="Bahnschrift"/>
                <a:ea typeface="+mn-lt"/>
                <a:cs typeface="+mn-lt"/>
              </a:rPr>
              <a:t>Over 7 million entries, 46 columns</a:t>
            </a:r>
            <a:endParaRPr lang="en-US" sz="1800">
              <a:latin typeface="Bahnschrift"/>
            </a:endParaRPr>
          </a:p>
          <a:p>
            <a:r>
              <a:rPr lang="en-US" sz="1800">
                <a:latin typeface="Bahnschrift"/>
                <a:ea typeface="+mn-lt"/>
                <a:cs typeface="+mn-lt"/>
              </a:rPr>
              <a:t>Issues: runtime errors, program crashes, upload/download problems due to file size</a:t>
            </a:r>
            <a:endParaRPr lang="en-US" sz="1800">
              <a:latin typeface="Bahnschrift"/>
            </a:endParaRPr>
          </a:p>
          <a:p>
            <a:pPr marL="0" indent="0">
              <a:buNone/>
            </a:pPr>
            <a:endParaRPr lang="en-US" sz="1800">
              <a:latin typeface="Bahnschrift"/>
              <a:ea typeface="+mn-lt"/>
              <a:cs typeface="+mn-lt"/>
            </a:endParaRPr>
          </a:p>
          <a:p>
            <a:pPr marL="0" indent="0">
              <a:buNone/>
            </a:pPr>
            <a:r>
              <a:rPr lang="en-US" sz="1800" b="1">
                <a:latin typeface="Bahnschrift"/>
                <a:ea typeface="+mn-lt"/>
                <a:cs typeface="+mn-lt"/>
              </a:rPr>
              <a:t>Subset Dataset:</a:t>
            </a:r>
            <a:endParaRPr lang="en-US" sz="1800">
              <a:latin typeface="Bahnschrift"/>
            </a:endParaRPr>
          </a:p>
          <a:p>
            <a:r>
              <a:rPr lang="en-US" sz="1800">
                <a:latin typeface="Bahnschrift"/>
                <a:ea typeface="+mn-lt"/>
                <a:cs typeface="+mn-lt"/>
              </a:rPr>
              <a:t>500,000 entries</a:t>
            </a:r>
            <a:endParaRPr lang="en-US" sz="1800">
              <a:latin typeface="Bahnschrift"/>
            </a:endParaRPr>
          </a:p>
          <a:p>
            <a:r>
              <a:rPr lang="en-US" sz="1800">
                <a:latin typeface="Bahnschrift"/>
                <a:ea typeface="+mn-lt"/>
                <a:cs typeface="+mn-lt"/>
              </a:rPr>
              <a:t>Resolved previous issues for easier management and processing on GitHub</a:t>
            </a:r>
            <a:endParaRPr lang="en-US" sz="1800">
              <a:latin typeface="Bahnschrift"/>
            </a:endParaRPr>
          </a:p>
          <a:p>
            <a:r>
              <a:rPr lang="en-US" sz="1800">
                <a:latin typeface="Bahnschrift"/>
                <a:ea typeface="+mn-lt"/>
                <a:cs typeface="+mn-lt"/>
              </a:rPr>
              <a:t>Adjusted to include only Arizona accidents</a:t>
            </a:r>
            <a:endParaRPr lang="en-US" sz="1800">
              <a:latin typeface="Bahnschrift"/>
            </a:endParaRPr>
          </a:p>
        </p:txBody>
      </p:sp>
      <p:sp>
        <p:nvSpPr>
          <p:cNvPr id="19" name="Content Placeholder 18">
            <a:extLst>
              <a:ext uri="{FF2B5EF4-FFF2-40B4-BE49-F238E27FC236}">
                <a16:creationId xmlns:a16="http://schemas.microsoft.com/office/drawing/2014/main" id="{EAB7C31F-26DF-F6E6-94BB-6F30C944CD73}"/>
              </a:ext>
            </a:extLst>
          </p:cNvPr>
          <p:cNvSpPr>
            <a:spLocks noGrp="1"/>
          </p:cNvSpPr>
          <p:nvPr>
            <p:ph sz="half" idx="2"/>
          </p:nvPr>
        </p:nvSpPr>
        <p:spPr>
          <a:xfrm>
            <a:off x="6098117" y="1984375"/>
            <a:ext cx="5181600" cy="4351338"/>
          </a:xfrm>
        </p:spPr>
        <p:txBody>
          <a:bodyPr vert="horz" lIns="91440" tIns="45720" rIns="91440" bIns="45720" rtlCol="0" anchor="t">
            <a:normAutofit/>
          </a:bodyPr>
          <a:lstStyle/>
          <a:p>
            <a:pPr marL="0" indent="0">
              <a:buNone/>
            </a:pPr>
            <a:r>
              <a:rPr lang="en-US" sz="1800" b="1">
                <a:latin typeface="Bahnschrift"/>
              </a:rPr>
              <a:t>Final Dataset:</a:t>
            </a:r>
            <a:endParaRPr lang="en-US" sz="1800">
              <a:latin typeface="Bahnschrift"/>
            </a:endParaRPr>
          </a:p>
          <a:p>
            <a:r>
              <a:rPr lang="en-US" sz="1800">
                <a:latin typeface="Bahnschrift"/>
              </a:rPr>
              <a:t>Focused on 2022 data (most complete year)</a:t>
            </a:r>
          </a:p>
          <a:p>
            <a:r>
              <a:rPr lang="en-US" sz="1800">
                <a:latin typeface="Bahnschrift"/>
              </a:rPr>
              <a:t>Adjustments made:</a:t>
            </a:r>
          </a:p>
          <a:p>
            <a:pPr lvl="1"/>
            <a:r>
              <a:rPr lang="en-US" sz="1800">
                <a:latin typeface="Bahnschrift"/>
              </a:rPr>
              <a:t>Changed datatypes</a:t>
            </a:r>
          </a:p>
          <a:p>
            <a:pPr lvl="1"/>
            <a:r>
              <a:rPr lang="en-US" sz="1800">
                <a:latin typeface="Bahnschrift"/>
              </a:rPr>
              <a:t>Dropped irrelevant columns</a:t>
            </a:r>
          </a:p>
          <a:p>
            <a:pPr lvl="1"/>
            <a:r>
              <a:rPr lang="en-US" sz="1800">
                <a:latin typeface="Bahnschrift"/>
              </a:rPr>
              <a:t>Renamed columns for readability</a:t>
            </a:r>
          </a:p>
          <a:p>
            <a:pPr lvl="1"/>
            <a:r>
              <a:rPr lang="en-US" sz="1800">
                <a:latin typeface="Bahnschrift"/>
              </a:rPr>
              <a:t>Filtered for 2022 accidents in Phoenix metro area</a:t>
            </a:r>
          </a:p>
          <a:p>
            <a:pPr lvl="1"/>
            <a:r>
              <a:rPr lang="en-US" sz="1800">
                <a:latin typeface="Bahnschrift"/>
              </a:rPr>
              <a:t>Addressed </a:t>
            </a:r>
            <a:r>
              <a:rPr lang="en-US" sz="1800" err="1">
                <a:latin typeface="Bahnschrift"/>
              </a:rPr>
              <a:t>NaN</a:t>
            </a:r>
            <a:r>
              <a:rPr lang="en-US" sz="1800">
                <a:latin typeface="Bahnschrift"/>
              </a:rPr>
              <a:t> values</a:t>
            </a:r>
          </a:p>
          <a:p>
            <a:pPr marL="457200" lvl="1" indent="0">
              <a:buNone/>
            </a:pPr>
            <a:endParaRPr lang="en-US" sz="1800">
              <a:latin typeface="Bahnschrift"/>
            </a:endParaRPr>
          </a:p>
          <a:p>
            <a:r>
              <a:rPr lang="en-US" sz="1800">
                <a:latin typeface="Bahnschrift"/>
              </a:rPr>
              <a:t>Saved cleaned data to a new CSV for analysis and PostgreSQL database creation</a:t>
            </a:r>
          </a:p>
          <a:p>
            <a:endParaRPr lang="en-US">
              <a:cs typeface="Calibri"/>
            </a:endParaRPr>
          </a:p>
        </p:txBody>
      </p:sp>
    </p:spTree>
    <p:extLst>
      <p:ext uri="{BB962C8B-B14F-4D97-AF65-F5344CB8AC3E}">
        <p14:creationId xmlns:p14="http://schemas.microsoft.com/office/powerpoint/2010/main" val="1507331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7472515" y="1485671"/>
            <a:ext cx="4719483"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597908" cy="1307586"/>
            <a:chOff x="378542" y="139777"/>
            <a:chExt cx="5283864" cy="265948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283864" cy="2659488"/>
              <a:chOff x="378542" y="139777"/>
              <a:chExt cx="5283864" cy="265948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61775" cy="2659488"/>
                <a:chOff x="3819832" y="1833196"/>
                <a:chExt cx="3061775" cy="2659488"/>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3319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4100294" y="559388"/>
            <a:ext cx="3986989"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DATABASE</a:t>
            </a:r>
            <a:endParaRPr lang="en-US" sz="6000" b="1">
              <a:solidFill>
                <a:schemeClr val="bg1"/>
              </a:solidFill>
              <a:latin typeface="Bahnschrift" panose="020B0502040204020203" pitchFamily="34" charset="0"/>
            </a:endParaRPr>
          </a:p>
        </p:txBody>
      </p:sp>
      <p:pic>
        <p:nvPicPr>
          <p:cNvPr id="3" name="Picture 2" descr="A screenshot of a computer&#10;&#10;Description automatically generated">
            <a:extLst>
              <a:ext uri="{FF2B5EF4-FFF2-40B4-BE49-F238E27FC236}">
                <a16:creationId xmlns:a16="http://schemas.microsoft.com/office/drawing/2014/main" id="{EB7C5CE5-CFFB-29BA-3C54-E973C3E07B50}"/>
              </a:ext>
            </a:extLst>
          </p:cNvPr>
          <p:cNvPicPr>
            <a:picLocks noChangeAspect="1"/>
          </p:cNvPicPr>
          <p:nvPr/>
        </p:nvPicPr>
        <p:blipFill>
          <a:blip r:embed="rId11"/>
          <a:stretch>
            <a:fillRect/>
          </a:stretch>
        </p:blipFill>
        <p:spPr>
          <a:xfrm>
            <a:off x="222249" y="2195864"/>
            <a:ext cx="7058269" cy="4536533"/>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05899A69-A611-970E-CD9B-8FB9BA680208}"/>
              </a:ext>
            </a:extLst>
          </p:cNvPr>
          <p:cNvPicPr>
            <a:picLocks noChangeAspect="1"/>
          </p:cNvPicPr>
          <p:nvPr/>
        </p:nvPicPr>
        <p:blipFill>
          <a:blip r:embed="rId12"/>
          <a:stretch>
            <a:fillRect/>
          </a:stretch>
        </p:blipFill>
        <p:spPr>
          <a:xfrm>
            <a:off x="7472648" y="1874293"/>
            <a:ext cx="4625047" cy="4857262"/>
          </a:xfrm>
          <a:prstGeom prst="rect">
            <a:avLst/>
          </a:prstGeom>
        </p:spPr>
      </p:pic>
      <p:sp>
        <p:nvSpPr>
          <p:cNvPr id="5" name="TextBox 4">
            <a:extLst>
              <a:ext uri="{FF2B5EF4-FFF2-40B4-BE49-F238E27FC236}">
                <a16:creationId xmlns:a16="http://schemas.microsoft.com/office/drawing/2014/main" id="{0754A87C-7E5B-2780-E722-B18C4213E2DC}"/>
              </a:ext>
            </a:extLst>
          </p:cNvPr>
          <p:cNvSpPr txBox="1"/>
          <p:nvPr/>
        </p:nvSpPr>
        <p:spPr>
          <a:xfrm>
            <a:off x="2048186" y="1796197"/>
            <a:ext cx="34119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latin typeface="Bahnschrift"/>
                <a:ea typeface="Calibri"/>
                <a:cs typeface="Calibri"/>
              </a:rPr>
              <a:t>PostgreSQL Database</a:t>
            </a:r>
            <a:endParaRPr lang="en-US" sz="2000" b="1" u="sng">
              <a:latin typeface="Bahnschrift"/>
            </a:endParaRPr>
          </a:p>
        </p:txBody>
      </p:sp>
    </p:spTree>
    <p:extLst>
      <p:ext uri="{BB962C8B-B14F-4D97-AF65-F5344CB8AC3E}">
        <p14:creationId xmlns:p14="http://schemas.microsoft.com/office/powerpoint/2010/main" val="65791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57155"/>
              <a:ext cx="2584866" cy="1288387"/>
              <a:chOff x="378542" y="178826"/>
              <a:chExt cx="5257337" cy="2620439"/>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78826"/>
                <a:ext cx="5257337" cy="2620439"/>
                <a:chOff x="378542" y="178826"/>
                <a:chExt cx="5257337" cy="2620439"/>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78826"/>
                  <a:ext cx="3035248" cy="2620439"/>
                  <a:chOff x="3819832" y="1872245"/>
                  <a:chExt cx="3035248" cy="2620439"/>
                </a:xfrm>
              </p:grpSpPr>
              <p:sp>
                <p:nvSpPr>
                  <p:cNvPr id="15" name="TextBox 14">
                    <a:extLst>
                      <a:ext uri="{FF2B5EF4-FFF2-40B4-BE49-F238E27FC236}">
                        <a16:creationId xmlns:a16="http://schemas.microsoft.com/office/drawing/2014/main" id="{C81FBC62-2175-ACAD-5B38-6E34AF60CBA5}"/>
                      </a:ext>
                    </a:extLst>
                  </p:cNvPr>
                  <p:cNvSpPr txBox="1"/>
                  <p:nvPr/>
                </p:nvSpPr>
                <p:spPr>
                  <a:xfrm>
                    <a:off x="3870990" y="1872245"/>
                    <a:ext cx="2984090" cy="2441339"/>
                  </a:xfrm>
                  <a:prstGeom prst="rect">
                    <a:avLst/>
                  </a:prstGeom>
                  <a:noFill/>
                </p:spPr>
                <p:txBody>
                  <a:bodyPr wrap="square" rtlCol="0">
                    <a:spAutoFit/>
                  </a:bodyPr>
                  <a:lstStyle/>
                  <a:p>
                    <a:r>
                      <a:rPr lang="en-US" sz="720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856580" y="2703515"/>
            <a:ext cx="9144000" cy="1456062"/>
          </a:xfrm>
        </p:spPr>
        <p:txBody>
          <a:bodyPr vert="horz" lIns="91440" tIns="45720" rIns="91440" bIns="45720" rtlCol="0" anchor="b">
            <a:noAutofit/>
          </a:bodyPr>
          <a:lstStyle/>
          <a:p>
            <a:r>
              <a:rPr lang="en-US" sz="4800" b="1">
                <a:latin typeface="Bahnschrift"/>
              </a:rPr>
              <a:t>EXPLORATION</a:t>
            </a:r>
            <a:br>
              <a:rPr lang="en-US" sz="4800" b="1">
                <a:latin typeface="Bahnschrift"/>
              </a:rPr>
            </a:br>
            <a:r>
              <a:rPr lang="en-US" sz="4800" b="1">
                <a:latin typeface="Bahnschrift"/>
              </a:rPr>
              <a:t> &amp;</a:t>
            </a:r>
            <a:br>
              <a:rPr lang="en-US" sz="4800" b="1">
                <a:latin typeface="Bahnschrift"/>
              </a:rPr>
            </a:br>
            <a:r>
              <a:rPr lang="en-US" sz="4800" b="1">
                <a:latin typeface="Bahnschrift"/>
              </a:rPr>
              <a:t>VISUALIZATIONS</a:t>
            </a:r>
            <a:endParaRPr lang="en-US" sz="4800" b="1">
              <a:latin typeface="Bahnschrift" panose="020B0502040204020203" pitchFamily="34" charset="0"/>
            </a:endParaRP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45266" y="403622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5692535" y="5986282"/>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14497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5533898" y="1485671"/>
            <a:ext cx="6658100"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94746"/>
            <a:ext cx="2921045" cy="1320186"/>
            <a:chOff x="378542" y="182523"/>
            <a:chExt cx="5941090" cy="268511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82523"/>
              <a:ext cx="5941090" cy="2685115"/>
              <a:chOff x="378542" y="182523"/>
              <a:chExt cx="5941090" cy="268511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82523"/>
                <a:ext cx="3719001" cy="2685115"/>
                <a:chOff x="3819832" y="1875942"/>
                <a:chExt cx="3719001" cy="2685115"/>
              </a:xfrm>
            </p:grpSpPr>
            <p:sp>
              <p:nvSpPr>
                <p:cNvPr id="6" name="TextBox 5">
                  <a:extLst>
                    <a:ext uri="{FF2B5EF4-FFF2-40B4-BE49-F238E27FC236}">
                      <a16:creationId xmlns:a16="http://schemas.microsoft.com/office/drawing/2014/main" id="{48801408-49D6-2F8A-F50C-986DEB2C8DC2}"/>
                    </a:ext>
                  </a:extLst>
                </p:cNvPr>
                <p:cNvSpPr txBox="1"/>
                <p:nvPr/>
              </p:nvSpPr>
              <p:spPr>
                <a:xfrm>
                  <a:off x="3915134" y="1875942"/>
                  <a:ext cx="3623699"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2" y="4060270"/>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875602" y="647311"/>
            <a:ext cx="7194598"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 EXPLORATION</a:t>
            </a:r>
            <a:endParaRPr lang="en-US" sz="6000" b="1">
              <a:solidFill>
                <a:schemeClr val="bg1"/>
              </a:solidFill>
              <a:latin typeface="Bahnschrift" panose="020B0502040204020203" pitchFamily="34" charset="0"/>
            </a:endParaRPr>
          </a:p>
        </p:txBody>
      </p:sp>
      <p:sp>
        <p:nvSpPr>
          <p:cNvPr id="5" name="Content Placeholder 4">
            <a:extLst>
              <a:ext uri="{FF2B5EF4-FFF2-40B4-BE49-F238E27FC236}">
                <a16:creationId xmlns:a16="http://schemas.microsoft.com/office/drawing/2014/main" id="{39EAE11D-C4E1-E9EE-6E6F-5F10D8709D97}"/>
              </a:ext>
            </a:extLst>
          </p:cNvPr>
          <p:cNvSpPr>
            <a:spLocks noGrp="1"/>
          </p:cNvSpPr>
          <p:nvPr>
            <p:ph idx="1"/>
          </p:nvPr>
        </p:nvSpPr>
        <p:spPr>
          <a:xfrm>
            <a:off x="6642847" y="2966134"/>
            <a:ext cx="4441389" cy="2415834"/>
          </a:xfrm>
        </p:spPr>
        <p:txBody>
          <a:bodyPr vert="horz" lIns="91440" tIns="45720" rIns="91440" bIns="45720" rtlCol="0" anchor="t">
            <a:normAutofit/>
          </a:bodyPr>
          <a:lstStyle/>
          <a:p>
            <a:pPr marL="0" indent="0" algn="ctr">
              <a:buNone/>
            </a:pPr>
            <a:r>
              <a:rPr lang="en-US" sz="2000">
                <a:latin typeface="Bahnschrift"/>
                <a:ea typeface="+mn-lt"/>
                <a:cs typeface="+mn-lt"/>
              </a:rPr>
              <a:t>This section will address the key questions from our objectives through thorough data exploration and visualizations. Additionally, it will highlight other interesting insights discovered during the exploration process.</a:t>
            </a:r>
            <a:endParaRPr lang="en-US" sz="2000">
              <a:latin typeface="Bahnschrift"/>
            </a:endParaRPr>
          </a:p>
          <a:p>
            <a:pPr algn="ctr"/>
            <a:endParaRPr lang="en-US">
              <a:latin typeface="Bahnschrift"/>
              <a:ea typeface="Calibri" panose="020F0502020204030204"/>
              <a:cs typeface="Calibri" panose="020F0502020204030204"/>
            </a:endParaRPr>
          </a:p>
          <a:p>
            <a:pPr algn="ctr"/>
            <a:endParaRPr lang="en-US">
              <a:latin typeface="Bahnschrift"/>
              <a:ea typeface="Calibri" panose="020F0502020204030204"/>
              <a:cs typeface="Calibri" panose="020F0502020204030204"/>
            </a:endParaRPr>
          </a:p>
        </p:txBody>
      </p:sp>
      <p:pic>
        <p:nvPicPr>
          <p:cNvPr id="3" name="Picture 2" descr="A group of people in safety vests&#10;&#10;Description automatically generated">
            <a:extLst>
              <a:ext uri="{FF2B5EF4-FFF2-40B4-BE49-F238E27FC236}">
                <a16:creationId xmlns:a16="http://schemas.microsoft.com/office/drawing/2014/main" id="{70CC31A3-5B4A-B292-C6F2-3F4ED0FCCB1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14618" y="2499613"/>
            <a:ext cx="4986618" cy="3337952"/>
          </a:xfrm>
          <a:prstGeom prst="rect">
            <a:avLst/>
          </a:prstGeom>
        </p:spPr>
      </p:pic>
      <p:sp>
        <p:nvSpPr>
          <p:cNvPr id="4" name="TextBox 3">
            <a:extLst>
              <a:ext uri="{FF2B5EF4-FFF2-40B4-BE49-F238E27FC236}">
                <a16:creationId xmlns:a16="http://schemas.microsoft.com/office/drawing/2014/main" id="{21FC9AC8-34B0-393D-011C-CD450D29F51F}"/>
              </a:ext>
            </a:extLst>
          </p:cNvPr>
          <p:cNvSpPr txBox="1"/>
          <p:nvPr/>
        </p:nvSpPr>
        <p:spPr>
          <a:xfrm>
            <a:off x="694765" y="5659064"/>
            <a:ext cx="4706471" cy="127000"/>
          </a:xfrm>
          <a:prstGeom prst="rect">
            <a:avLst/>
          </a:prstGeom>
        </p:spPr>
        <p:txBody>
          <a:bodyPr>
            <a:normAutofit fontScale="25000" lnSpcReduction="20000"/>
          </a:bodyPr>
          <a:lstStyle/>
          <a:p>
            <a:r>
              <a:rPr lang="en-US">
                <a:hlinkClick r:id="rId12"/>
              </a:rPr>
              <a:t>This Photo</a:t>
            </a:r>
            <a:r>
              <a:rPr lang="en-US"/>
              <a:t> by Unknown author is licensed under </a:t>
            </a:r>
            <a:r>
              <a:rPr lang="en-US">
                <a:hlinkClick r:id="rId13"/>
              </a:rPr>
              <a:t>CC BY-SA-NC</a:t>
            </a:r>
            <a:r>
              <a:rPr lang="en-US"/>
              <a:t>.</a:t>
            </a:r>
          </a:p>
        </p:txBody>
      </p:sp>
    </p:spTree>
    <p:extLst>
      <p:ext uri="{BB962C8B-B14F-4D97-AF65-F5344CB8AC3E}">
        <p14:creationId xmlns:p14="http://schemas.microsoft.com/office/powerpoint/2010/main" val="539662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TotalTime>
  <Words>2432</Words>
  <Application>Microsoft Office PowerPoint</Application>
  <PresentationFormat>Widescreen</PresentationFormat>
  <Paragraphs>363</Paragraphs>
  <Slides>32</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-apple-system</vt:lpstr>
      <vt:lpstr>Aptos</vt:lpstr>
      <vt:lpstr>Arial</vt:lpstr>
      <vt:lpstr>Arial,Sans-Serif</vt:lpstr>
      <vt:lpstr>Bahnschrift</vt:lpstr>
      <vt:lpstr>Bahnschrift SemiBold Condensed</vt:lpstr>
      <vt:lpstr>Calibri</vt:lpstr>
      <vt:lpstr>Calibri Light</vt:lpstr>
      <vt:lpstr>Courier New</vt:lpstr>
      <vt:lpstr>Times New Roman</vt:lpstr>
      <vt:lpstr>Office Theme</vt:lpstr>
      <vt:lpstr>Phoenix Metropolitan Traffic Accident Analysis</vt:lpstr>
      <vt:lpstr>PowerPoint Presentation</vt:lpstr>
      <vt:lpstr>PowerPoint Presentation</vt:lpstr>
      <vt:lpstr>PowerPoint Presentation</vt:lpstr>
      <vt:lpstr>DATA CLEANING  &amp; ENGINEERING</vt:lpstr>
      <vt:lpstr>PowerPoint Presentation</vt:lpstr>
      <vt:lpstr>PowerPoint Presentation</vt:lpstr>
      <vt:lpstr>EXPLORATION  &amp;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Feature Selection with RandomForest &amp; Retrain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Phoenix Metropolitan Traffic Accident Analysis</dc:title>
  <dc:creator>Ramone Johnson</dc:creator>
  <cp:lastModifiedBy>Tiffany LaMar</cp:lastModifiedBy>
  <cp:revision>2</cp:revision>
  <dcterms:created xsi:type="dcterms:W3CDTF">2024-06-04T03:31:29Z</dcterms:created>
  <dcterms:modified xsi:type="dcterms:W3CDTF">2024-06-09T00:37:54Z</dcterms:modified>
</cp:coreProperties>
</file>